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35"/>
  </p:notesMasterIdLst>
  <p:handoutMasterIdLst>
    <p:handoutMasterId r:id="rId36"/>
  </p:handoutMasterIdLst>
  <p:sldIdLst>
    <p:sldId id="256" r:id="rId2"/>
    <p:sldId id="308" r:id="rId3"/>
    <p:sldId id="309" r:id="rId4"/>
    <p:sldId id="257" r:id="rId5"/>
    <p:sldId id="287" r:id="rId6"/>
    <p:sldId id="288" r:id="rId7"/>
    <p:sldId id="289" r:id="rId8"/>
    <p:sldId id="286" r:id="rId9"/>
    <p:sldId id="290" r:id="rId10"/>
    <p:sldId id="291" r:id="rId11"/>
    <p:sldId id="292" r:id="rId12"/>
    <p:sldId id="293" r:id="rId13"/>
    <p:sldId id="294" r:id="rId14"/>
    <p:sldId id="295" r:id="rId15"/>
    <p:sldId id="296" r:id="rId16"/>
    <p:sldId id="297" r:id="rId17"/>
    <p:sldId id="306" r:id="rId18"/>
    <p:sldId id="317" r:id="rId19"/>
    <p:sldId id="298" r:id="rId20"/>
    <p:sldId id="311" r:id="rId21"/>
    <p:sldId id="313" r:id="rId22"/>
    <p:sldId id="310" r:id="rId23"/>
    <p:sldId id="299" r:id="rId24"/>
    <p:sldId id="300" r:id="rId25"/>
    <p:sldId id="301" r:id="rId26"/>
    <p:sldId id="305" r:id="rId27"/>
    <p:sldId id="304" r:id="rId28"/>
    <p:sldId id="307" r:id="rId29"/>
    <p:sldId id="320" r:id="rId30"/>
    <p:sldId id="319" r:id="rId31"/>
    <p:sldId id="318" r:id="rId32"/>
    <p:sldId id="321" r:id="rId33"/>
    <p:sldId id="285" r:id="rId34"/>
  </p:sldIdLst>
  <p:sldSz cx="9144000" cy="6858000" type="screen4x3"/>
  <p:notesSz cx="7102475" cy="8991600"/>
  <p:defaultTextStyle>
    <a:defPPr>
      <a:defRPr lang="en-US"/>
    </a:defPPr>
    <a:lvl1pPr algn="ctr" rtl="0" fontAlgn="base">
      <a:spcBef>
        <a:spcPct val="0"/>
      </a:spcBef>
      <a:spcAft>
        <a:spcPct val="0"/>
      </a:spcAft>
      <a:defRPr sz="3200" kern="1200">
        <a:solidFill>
          <a:srgbClr val="99CCFF"/>
        </a:solidFill>
        <a:latin typeface="Verdana" pitchFamily="34" charset="0"/>
        <a:ea typeface="+mn-ea"/>
        <a:cs typeface="+mn-cs"/>
      </a:defRPr>
    </a:lvl1pPr>
    <a:lvl2pPr marL="457200" algn="ctr" rtl="0" fontAlgn="base">
      <a:spcBef>
        <a:spcPct val="0"/>
      </a:spcBef>
      <a:spcAft>
        <a:spcPct val="0"/>
      </a:spcAft>
      <a:defRPr sz="3200" kern="1200">
        <a:solidFill>
          <a:srgbClr val="99CCFF"/>
        </a:solidFill>
        <a:latin typeface="Verdana" pitchFamily="34" charset="0"/>
        <a:ea typeface="+mn-ea"/>
        <a:cs typeface="+mn-cs"/>
      </a:defRPr>
    </a:lvl2pPr>
    <a:lvl3pPr marL="914400" algn="ctr" rtl="0" fontAlgn="base">
      <a:spcBef>
        <a:spcPct val="0"/>
      </a:spcBef>
      <a:spcAft>
        <a:spcPct val="0"/>
      </a:spcAft>
      <a:defRPr sz="3200" kern="1200">
        <a:solidFill>
          <a:srgbClr val="99CCFF"/>
        </a:solidFill>
        <a:latin typeface="Verdana" pitchFamily="34" charset="0"/>
        <a:ea typeface="+mn-ea"/>
        <a:cs typeface="+mn-cs"/>
      </a:defRPr>
    </a:lvl3pPr>
    <a:lvl4pPr marL="1371600" algn="ctr" rtl="0" fontAlgn="base">
      <a:spcBef>
        <a:spcPct val="0"/>
      </a:spcBef>
      <a:spcAft>
        <a:spcPct val="0"/>
      </a:spcAft>
      <a:defRPr sz="3200" kern="1200">
        <a:solidFill>
          <a:srgbClr val="99CCFF"/>
        </a:solidFill>
        <a:latin typeface="Verdana" pitchFamily="34" charset="0"/>
        <a:ea typeface="+mn-ea"/>
        <a:cs typeface="+mn-cs"/>
      </a:defRPr>
    </a:lvl4pPr>
    <a:lvl5pPr marL="1828800" algn="ctr" rtl="0" fontAlgn="base">
      <a:spcBef>
        <a:spcPct val="0"/>
      </a:spcBef>
      <a:spcAft>
        <a:spcPct val="0"/>
      </a:spcAft>
      <a:defRPr sz="3200" kern="1200">
        <a:solidFill>
          <a:srgbClr val="99CCFF"/>
        </a:solidFill>
        <a:latin typeface="Verdana" pitchFamily="34" charset="0"/>
        <a:ea typeface="+mn-ea"/>
        <a:cs typeface="+mn-cs"/>
      </a:defRPr>
    </a:lvl5pPr>
    <a:lvl6pPr marL="2286000" algn="l" defTabSz="914400" rtl="0" eaLnBrk="1" latinLnBrk="0" hangingPunct="1">
      <a:defRPr sz="3200" kern="1200">
        <a:solidFill>
          <a:srgbClr val="99CCFF"/>
        </a:solidFill>
        <a:latin typeface="Verdana" pitchFamily="34" charset="0"/>
        <a:ea typeface="+mn-ea"/>
        <a:cs typeface="+mn-cs"/>
      </a:defRPr>
    </a:lvl6pPr>
    <a:lvl7pPr marL="2743200" algn="l" defTabSz="914400" rtl="0" eaLnBrk="1" latinLnBrk="0" hangingPunct="1">
      <a:defRPr sz="3200" kern="1200">
        <a:solidFill>
          <a:srgbClr val="99CCFF"/>
        </a:solidFill>
        <a:latin typeface="Verdana" pitchFamily="34" charset="0"/>
        <a:ea typeface="+mn-ea"/>
        <a:cs typeface="+mn-cs"/>
      </a:defRPr>
    </a:lvl7pPr>
    <a:lvl8pPr marL="3200400" algn="l" defTabSz="914400" rtl="0" eaLnBrk="1" latinLnBrk="0" hangingPunct="1">
      <a:defRPr sz="3200" kern="1200">
        <a:solidFill>
          <a:srgbClr val="99CCFF"/>
        </a:solidFill>
        <a:latin typeface="Verdana" pitchFamily="34" charset="0"/>
        <a:ea typeface="+mn-ea"/>
        <a:cs typeface="+mn-cs"/>
      </a:defRPr>
    </a:lvl8pPr>
    <a:lvl9pPr marL="3657600" algn="l" defTabSz="914400" rtl="0" eaLnBrk="1" latinLnBrk="0" hangingPunct="1">
      <a:defRPr sz="3200" kern="1200">
        <a:solidFill>
          <a:srgbClr val="99CCFF"/>
        </a:solidFill>
        <a:latin typeface="Verdana"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6176F"/>
    <a:srgbClr val="000134"/>
    <a:srgbClr val="3399FF"/>
    <a:srgbClr val="99CCFF"/>
    <a:srgbClr val="33CCFF"/>
    <a:srgbClr val="00CCFF"/>
    <a:srgbClr val="CC0000"/>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40" autoAdjust="0"/>
    <p:restoredTop sz="94660" autoAdjust="0"/>
  </p:normalViewPr>
  <p:slideViewPr>
    <p:cSldViewPr>
      <p:cViewPr varScale="1">
        <p:scale>
          <a:sx n="84" d="100"/>
          <a:sy n="84" d="100"/>
        </p:scale>
        <p:origin x="-115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018" name="Rectangle 2"/>
          <p:cNvSpPr>
            <a:spLocks noGrp="1" noChangeArrowheads="1"/>
          </p:cNvSpPr>
          <p:nvPr>
            <p:ph type="hdr" sz="quarter"/>
          </p:nvPr>
        </p:nvSpPr>
        <p:spPr bwMode="auto">
          <a:xfrm>
            <a:off x="0"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solidFill>
                  <a:schemeClr val="tx1"/>
                </a:solidFill>
                <a:latin typeface="Arial" charset="0"/>
              </a:defRPr>
            </a:lvl1pPr>
          </a:lstStyle>
          <a:p>
            <a:pPr>
              <a:defRPr/>
            </a:pPr>
            <a:endParaRPr lang="zh-CN" altLang="en-US"/>
          </a:p>
        </p:txBody>
      </p:sp>
      <p:sp>
        <p:nvSpPr>
          <p:cNvPr id="86019" name="Rectangle 3"/>
          <p:cNvSpPr>
            <a:spLocks noGrp="1" noChangeArrowheads="1"/>
          </p:cNvSpPr>
          <p:nvPr>
            <p:ph type="dt" sz="quarter" idx="1"/>
          </p:nvPr>
        </p:nvSpPr>
        <p:spPr bwMode="auto">
          <a:xfrm>
            <a:off x="4022725"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Arial" charset="0"/>
              </a:defRPr>
            </a:lvl1pPr>
          </a:lstStyle>
          <a:p>
            <a:pPr>
              <a:defRPr/>
            </a:pPr>
            <a:endParaRPr lang="en-US" altLang="zh-CN"/>
          </a:p>
        </p:txBody>
      </p:sp>
      <p:sp>
        <p:nvSpPr>
          <p:cNvPr id="86020" name="Rectangle 4"/>
          <p:cNvSpPr>
            <a:spLocks noGrp="1" noChangeArrowheads="1"/>
          </p:cNvSpPr>
          <p:nvPr>
            <p:ph type="ftr" sz="quarter" idx="2"/>
          </p:nvPr>
        </p:nvSpPr>
        <p:spPr bwMode="auto">
          <a:xfrm>
            <a:off x="0"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solidFill>
                  <a:schemeClr val="tx1"/>
                </a:solidFill>
                <a:latin typeface="Arial" charset="0"/>
              </a:defRPr>
            </a:lvl1pPr>
          </a:lstStyle>
          <a:p>
            <a:pPr>
              <a:defRPr/>
            </a:pPr>
            <a:endParaRPr lang="en-US" altLang="zh-CN"/>
          </a:p>
        </p:txBody>
      </p:sp>
      <p:sp>
        <p:nvSpPr>
          <p:cNvPr id="86021" name="Rectangle 5"/>
          <p:cNvSpPr>
            <a:spLocks noGrp="1" noChangeArrowheads="1"/>
          </p:cNvSpPr>
          <p:nvPr>
            <p:ph type="sldNum" sz="quarter" idx="3"/>
          </p:nvPr>
        </p:nvSpPr>
        <p:spPr bwMode="auto">
          <a:xfrm>
            <a:off x="4022725"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Arial" charset="0"/>
              </a:defRPr>
            </a:lvl1pPr>
          </a:lstStyle>
          <a:p>
            <a:pPr>
              <a:defRPr/>
            </a:pPr>
            <a:fld id="{70B18775-B50D-4370-9BEF-CCEF6BCE73EA}" type="slidenum">
              <a:rPr lang="zh-CN" altLang="en-US"/>
              <a:pPr>
                <a:defRPr/>
              </a:pPr>
              <a:t>‹#›</a:t>
            </a:fld>
            <a:endParaRPr lang="en-US" altLang="zh-CN"/>
          </a:p>
        </p:txBody>
      </p:sp>
    </p:spTree>
    <p:extLst>
      <p:ext uri="{BB962C8B-B14F-4D97-AF65-F5344CB8AC3E}">
        <p14:creationId xmlns:p14="http://schemas.microsoft.com/office/powerpoint/2010/main" val="8027527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8722" name="Rectangle 2"/>
          <p:cNvSpPr>
            <a:spLocks noGrp="1" noChangeArrowheads="1"/>
          </p:cNvSpPr>
          <p:nvPr>
            <p:ph type="hdr" sz="quarter"/>
          </p:nvPr>
        </p:nvSpPr>
        <p:spPr bwMode="auto">
          <a:xfrm>
            <a:off x="0"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solidFill>
                  <a:schemeClr val="tx1"/>
                </a:solidFill>
                <a:latin typeface="Arial" charset="0"/>
              </a:defRPr>
            </a:lvl1pPr>
          </a:lstStyle>
          <a:p>
            <a:pPr>
              <a:defRPr/>
            </a:pPr>
            <a:endParaRPr lang="zh-CN" altLang="en-US"/>
          </a:p>
        </p:txBody>
      </p:sp>
      <p:sp>
        <p:nvSpPr>
          <p:cNvPr id="158723" name="Rectangle 3"/>
          <p:cNvSpPr>
            <a:spLocks noGrp="1" noChangeArrowheads="1"/>
          </p:cNvSpPr>
          <p:nvPr>
            <p:ph type="dt" idx="1"/>
          </p:nvPr>
        </p:nvSpPr>
        <p:spPr bwMode="auto">
          <a:xfrm>
            <a:off x="4022725" y="0"/>
            <a:ext cx="3078163" cy="4492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chemeClr val="tx1"/>
                </a:solidFill>
                <a:latin typeface="Arial" charset="0"/>
              </a:defRPr>
            </a:lvl1pPr>
          </a:lstStyle>
          <a:p>
            <a:pPr>
              <a:defRPr/>
            </a:pPr>
            <a:endParaRPr lang="en-US" altLang="zh-CN"/>
          </a:p>
        </p:txBody>
      </p:sp>
      <p:sp>
        <p:nvSpPr>
          <p:cNvPr id="5124" name="Rectangle 4"/>
          <p:cNvSpPr>
            <a:spLocks noGrp="1" noRot="1" noChangeAspect="1" noChangeArrowheads="1" noTextEdit="1"/>
          </p:cNvSpPr>
          <p:nvPr>
            <p:ph type="sldImg" idx="2"/>
          </p:nvPr>
        </p:nvSpPr>
        <p:spPr bwMode="auto">
          <a:xfrm>
            <a:off x="1303338" y="674688"/>
            <a:ext cx="4495800" cy="3371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5" name="Rectangle 5"/>
          <p:cNvSpPr>
            <a:spLocks noGrp="1" noChangeArrowheads="1"/>
          </p:cNvSpPr>
          <p:nvPr>
            <p:ph type="body" sz="quarter" idx="3"/>
          </p:nvPr>
        </p:nvSpPr>
        <p:spPr bwMode="auto">
          <a:xfrm>
            <a:off x="709613" y="4270375"/>
            <a:ext cx="5683250" cy="40465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158726" name="Rectangle 6"/>
          <p:cNvSpPr>
            <a:spLocks noGrp="1" noChangeArrowheads="1"/>
          </p:cNvSpPr>
          <p:nvPr>
            <p:ph type="ftr" sz="quarter" idx="4"/>
          </p:nvPr>
        </p:nvSpPr>
        <p:spPr bwMode="auto">
          <a:xfrm>
            <a:off x="0"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solidFill>
                  <a:schemeClr val="tx1"/>
                </a:solidFill>
                <a:latin typeface="Arial" charset="0"/>
              </a:defRPr>
            </a:lvl1pPr>
          </a:lstStyle>
          <a:p>
            <a:pPr>
              <a:defRPr/>
            </a:pPr>
            <a:endParaRPr lang="en-US" altLang="zh-CN"/>
          </a:p>
        </p:txBody>
      </p:sp>
      <p:sp>
        <p:nvSpPr>
          <p:cNvPr id="158727" name="Rectangle 7"/>
          <p:cNvSpPr>
            <a:spLocks noGrp="1" noChangeArrowheads="1"/>
          </p:cNvSpPr>
          <p:nvPr>
            <p:ph type="sldNum" sz="quarter" idx="5"/>
          </p:nvPr>
        </p:nvSpPr>
        <p:spPr bwMode="auto">
          <a:xfrm>
            <a:off x="4022725" y="8540750"/>
            <a:ext cx="3078163" cy="4492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solidFill>
                  <a:schemeClr val="tx1"/>
                </a:solidFill>
                <a:latin typeface="Arial" charset="0"/>
              </a:defRPr>
            </a:lvl1pPr>
          </a:lstStyle>
          <a:p>
            <a:pPr>
              <a:defRPr/>
            </a:pPr>
            <a:fld id="{615AF7EE-F024-4B17-9CB3-5B5E500CAFFE}" type="slidenum">
              <a:rPr lang="zh-CN" altLang="en-US"/>
              <a:pPr>
                <a:defRPr/>
              </a:pPr>
              <a:t>‹#›</a:t>
            </a:fld>
            <a:endParaRPr lang="en-US" altLang="zh-CN"/>
          </a:p>
        </p:txBody>
      </p:sp>
    </p:spTree>
    <p:extLst>
      <p:ext uri="{BB962C8B-B14F-4D97-AF65-F5344CB8AC3E}">
        <p14:creationId xmlns:p14="http://schemas.microsoft.com/office/powerpoint/2010/main" val="22661880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Text Box 14"/>
          <p:cNvSpPr txBox="1">
            <a:spLocks noChangeArrowheads="1"/>
          </p:cNvSpPr>
          <p:nvPr/>
        </p:nvSpPr>
        <p:spPr bwMode="auto">
          <a:xfrm>
            <a:off x="3657600" y="5562600"/>
            <a:ext cx="1841500" cy="793750"/>
          </a:xfrm>
          <a:prstGeom prst="rect">
            <a:avLst/>
          </a:prstGeom>
          <a:noFill/>
          <a:ln w="9525">
            <a:noFill/>
            <a:miter lim="800000"/>
            <a:headEnd/>
            <a:tailEnd/>
          </a:ln>
          <a:effectLst/>
        </p:spPr>
        <p:txBody>
          <a:bodyPr>
            <a:spAutoFit/>
          </a:bodyPr>
          <a:lstStyle/>
          <a:p>
            <a:pPr>
              <a:defRPr/>
            </a:pPr>
            <a:r>
              <a:rPr lang="en-US" altLang="zh-CN" sz="1800">
                <a:solidFill>
                  <a:schemeClr val="tx2"/>
                </a:solidFill>
                <a:latin typeface="Arial" charset="0"/>
                <a:ea typeface="宋体" pitchFamily="2" charset="-122"/>
              </a:rPr>
              <a:t>Company</a:t>
            </a:r>
          </a:p>
          <a:p>
            <a:pPr>
              <a:defRPr/>
            </a:pPr>
            <a:r>
              <a:rPr lang="en-US" altLang="zh-CN" sz="2800" b="1">
                <a:solidFill>
                  <a:schemeClr val="tx2"/>
                </a:solidFill>
                <a:ea typeface="宋体" pitchFamily="2" charset="-122"/>
              </a:rPr>
              <a:t>LOGO</a:t>
            </a:r>
          </a:p>
        </p:txBody>
      </p:sp>
      <p:sp>
        <p:nvSpPr>
          <p:cNvPr id="3074" name="Rectangle 2"/>
          <p:cNvSpPr>
            <a:spLocks noGrp="1" noChangeArrowheads="1"/>
          </p:cNvSpPr>
          <p:nvPr>
            <p:ph type="ctrTitle"/>
          </p:nvPr>
        </p:nvSpPr>
        <p:spPr>
          <a:xfrm>
            <a:off x="228600" y="1905000"/>
            <a:ext cx="8686800" cy="762000"/>
          </a:xfrm>
        </p:spPr>
        <p:txBody>
          <a:bodyPr/>
          <a:lstStyle>
            <a:lvl1pPr>
              <a:defRPr sz="4000" b="1">
                <a:solidFill>
                  <a:schemeClr val="bg1"/>
                </a:solidFill>
              </a:defRPr>
            </a:lvl1pPr>
          </a:lstStyle>
          <a:p>
            <a:r>
              <a:rPr lang="en-US" altLang="zh-CN"/>
              <a:t>Click to edit Master title style</a:t>
            </a:r>
          </a:p>
        </p:txBody>
      </p:sp>
      <p:sp>
        <p:nvSpPr>
          <p:cNvPr id="3075" name="Rectangle 3"/>
          <p:cNvSpPr>
            <a:spLocks noGrp="1" noChangeArrowheads="1"/>
          </p:cNvSpPr>
          <p:nvPr>
            <p:ph type="subTitle" idx="1"/>
          </p:nvPr>
        </p:nvSpPr>
        <p:spPr bwMode="black">
          <a:xfrm>
            <a:off x="914400" y="4495800"/>
            <a:ext cx="7467600" cy="609600"/>
          </a:xfrm>
        </p:spPr>
        <p:txBody>
          <a:bodyPr/>
          <a:lstStyle>
            <a:lvl1pPr marL="0" indent="0" algn="ctr">
              <a:buFont typeface="Wingdings" pitchFamily="2" charset="2"/>
              <a:buNone/>
              <a:defRPr sz="1800" b="1"/>
            </a:lvl1pPr>
          </a:lstStyle>
          <a:p>
            <a:r>
              <a:rPr lang="en-US" altLang="zh-CN"/>
              <a:t>Click to edit Master subtitle style</a:t>
            </a:r>
          </a:p>
        </p:txBody>
      </p:sp>
    </p:spTree>
    <p:extLst>
      <p:ext uri="{BB962C8B-B14F-4D97-AF65-F5344CB8AC3E}">
        <p14:creationId xmlns:p14="http://schemas.microsoft.com/office/powerpoint/2010/main" val="281770467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228600" y="1143000"/>
            <a:ext cx="8610600" cy="524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CN" smtClean="0"/>
              <a:t>Click to edit Master text styles</a:t>
            </a:r>
          </a:p>
          <a:p>
            <a:pPr lvl="1"/>
            <a:r>
              <a:rPr lang="en-US" altLang="zh-CN" smtClean="0"/>
              <a:t>Second level</a:t>
            </a:r>
          </a:p>
          <a:p>
            <a:pPr lvl="2"/>
            <a:r>
              <a:rPr lang="en-US" altLang="zh-CN" smtClean="0"/>
              <a:t>Third level</a:t>
            </a:r>
          </a:p>
          <a:p>
            <a:pPr lvl="3"/>
            <a:r>
              <a:rPr lang="en-US" altLang="zh-CN" smtClean="0"/>
              <a:t>Fourth level</a:t>
            </a:r>
          </a:p>
          <a:p>
            <a:pPr lvl="4"/>
            <a:r>
              <a:rPr lang="en-US" altLang="zh-CN" smtClean="0"/>
              <a:t>Fifth level</a:t>
            </a:r>
          </a:p>
        </p:txBody>
      </p:sp>
      <p:sp>
        <p:nvSpPr>
          <p:cNvPr id="1027" name="Rectangle 2"/>
          <p:cNvSpPr>
            <a:spLocks noGrp="1" noChangeArrowheads="1"/>
          </p:cNvSpPr>
          <p:nvPr>
            <p:ph type="title"/>
          </p:nvPr>
        </p:nvSpPr>
        <p:spPr bwMode="black">
          <a:xfrm>
            <a:off x="228600" y="152400"/>
            <a:ext cx="8610600" cy="67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zh-CN" smtClean="0"/>
              <a:t>Click to edit Master title style</a:t>
            </a:r>
          </a:p>
        </p:txBody>
      </p:sp>
    </p:spTree>
  </p:cSld>
  <p:clrMap bg1="dk2" tx1="lt1" bg2="dk1" tx2="lt2" accent1="accent1" accent2="accent2" accent3="accent3" accent4="accent4" accent5="accent5" accent6="accent6" hlink="hlink" folHlink="folHlink"/>
  <p:sldLayoutIdLst>
    <p:sldLayoutId id="2147483690" r:id="rId1"/>
  </p:sldLayoutIdLst>
  <p:txStyles>
    <p:titleStyle>
      <a:lvl1pPr algn="ctr" rtl="0" eaLnBrk="0" fontAlgn="base" hangingPunct="0">
        <a:spcBef>
          <a:spcPct val="0"/>
        </a:spcBef>
        <a:spcAft>
          <a:spcPct val="0"/>
        </a:spcAft>
        <a:defRPr sz="3200">
          <a:solidFill>
            <a:srgbClr val="99CCFF"/>
          </a:solidFill>
          <a:latin typeface="Arial" charset="0"/>
          <a:ea typeface="+mj-ea"/>
          <a:cs typeface="+mj-cs"/>
        </a:defRPr>
      </a:lvl1pPr>
      <a:lvl2pPr algn="ctr" rtl="0" eaLnBrk="0" fontAlgn="base" hangingPunct="0">
        <a:spcBef>
          <a:spcPct val="0"/>
        </a:spcBef>
        <a:spcAft>
          <a:spcPct val="0"/>
        </a:spcAft>
        <a:defRPr sz="3200">
          <a:solidFill>
            <a:srgbClr val="99CCFF"/>
          </a:solidFill>
          <a:latin typeface="Arial" charset="0"/>
        </a:defRPr>
      </a:lvl2pPr>
      <a:lvl3pPr algn="ctr" rtl="0" eaLnBrk="0" fontAlgn="base" hangingPunct="0">
        <a:spcBef>
          <a:spcPct val="0"/>
        </a:spcBef>
        <a:spcAft>
          <a:spcPct val="0"/>
        </a:spcAft>
        <a:defRPr sz="3200">
          <a:solidFill>
            <a:srgbClr val="99CCFF"/>
          </a:solidFill>
          <a:latin typeface="Arial" charset="0"/>
        </a:defRPr>
      </a:lvl3pPr>
      <a:lvl4pPr algn="ctr" rtl="0" eaLnBrk="0" fontAlgn="base" hangingPunct="0">
        <a:spcBef>
          <a:spcPct val="0"/>
        </a:spcBef>
        <a:spcAft>
          <a:spcPct val="0"/>
        </a:spcAft>
        <a:defRPr sz="3200">
          <a:solidFill>
            <a:srgbClr val="99CCFF"/>
          </a:solidFill>
          <a:latin typeface="Arial" charset="0"/>
        </a:defRPr>
      </a:lvl4pPr>
      <a:lvl5pPr algn="ctr" rtl="0" eaLnBrk="0" fontAlgn="base" hangingPunct="0">
        <a:spcBef>
          <a:spcPct val="0"/>
        </a:spcBef>
        <a:spcAft>
          <a:spcPct val="0"/>
        </a:spcAft>
        <a:defRPr sz="3200">
          <a:solidFill>
            <a:srgbClr val="99CCFF"/>
          </a:solidFill>
          <a:latin typeface="Arial" charset="0"/>
        </a:defRPr>
      </a:lvl5pPr>
      <a:lvl6pPr marL="457200" algn="ctr" rtl="0" fontAlgn="base">
        <a:spcBef>
          <a:spcPct val="0"/>
        </a:spcBef>
        <a:spcAft>
          <a:spcPct val="0"/>
        </a:spcAft>
        <a:defRPr sz="3200">
          <a:solidFill>
            <a:srgbClr val="99CCFF"/>
          </a:solidFill>
          <a:latin typeface="Verdana" pitchFamily="34" charset="0"/>
        </a:defRPr>
      </a:lvl6pPr>
      <a:lvl7pPr marL="914400" algn="ctr" rtl="0" fontAlgn="base">
        <a:spcBef>
          <a:spcPct val="0"/>
        </a:spcBef>
        <a:spcAft>
          <a:spcPct val="0"/>
        </a:spcAft>
        <a:defRPr sz="3200">
          <a:solidFill>
            <a:srgbClr val="99CCFF"/>
          </a:solidFill>
          <a:latin typeface="Verdana" pitchFamily="34" charset="0"/>
        </a:defRPr>
      </a:lvl7pPr>
      <a:lvl8pPr marL="1371600" algn="ctr" rtl="0" fontAlgn="base">
        <a:spcBef>
          <a:spcPct val="0"/>
        </a:spcBef>
        <a:spcAft>
          <a:spcPct val="0"/>
        </a:spcAft>
        <a:defRPr sz="3200">
          <a:solidFill>
            <a:srgbClr val="99CCFF"/>
          </a:solidFill>
          <a:latin typeface="Verdana" pitchFamily="34" charset="0"/>
        </a:defRPr>
      </a:lvl8pPr>
      <a:lvl9pPr marL="1828800" algn="ctr" rtl="0" fontAlgn="base">
        <a:spcBef>
          <a:spcPct val="0"/>
        </a:spcBef>
        <a:spcAft>
          <a:spcPct val="0"/>
        </a:spcAft>
        <a:defRPr sz="3200">
          <a:solidFill>
            <a:srgbClr val="99CCFF"/>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400">
          <a:solidFill>
            <a:schemeClr val="tx2"/>
          </a:solidFill>
          <a:latin typeface="Arial" charset="0"/>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tx2"/>
          </a:solidFill>
          <a:latin typeface="Arial" charset="0"/>
        </a:defRPr>
      </a:lvl2pPr>
      <a:lvl3pPr marL="1143000" indent="-228600" algn="l" rtl="0" eaLnBrk="0" fontAlgn="base" hangingPunct="0">
        <a:spcBef>
          <a:spcPct val="20000"/>
        </a:spcBef>
        <a:spcAft>
          <a:spcPct val="0"/>
        </a:spcAft>
        <a:buClr>
          <a:schemeClr val="tx1"/>
        </a:buClr>
        <a:buChar char="•"/>
        <a:defRPr sz="2400">
          <a:solidFill>
            <a:schemeClr val="tx2"/>
          </a:solidFill>
          <a:latin typeface="Arial" charset="0"/>
        </a:defRPr>
      </a:lvl3pPr>
      <a:lvl4pPr marL="1600200" indent="-228600" algn="l" rtl="0" eaLnBrk="0" fontAlgn="base" hangingPunct="0">
        <a:spcBef>
          <a:spcPct val="20000"/>
        </a:spcBef>
        <a:spcAft>
          <a:spcPct val="0"/>
        </a:spcAft>
        <a:buChar char="–"/>
        <a:defRPr sz="2000">
          <a:solidFill>
            <a:schemeClr val="tx2"/>
          </a:solidFill>
          <a:latin typeface="Arial" charset="0"/>
        </a:defRPr>
      </a:lvl4pPr>
      <a:lvl5pPr marL="2057400" indent="-228600" algn="l" rtl="0" eaLnBrk="0" fontAlgn="base" hangingPunct="0">
        <a:spcBef>
          <a:spcPct val="20000"/>
        </a:spcBef>
        <a:spcAft>
          <a:spcPct val="0"/>
        </a:spcAft>
        <a:buChar char="»"/>
        <a:defRPr sz="2000">
          <a:solidFill>
            <a:schemeClr val="tx2"/>
          </a:solidFill>
          <a:latin typeface="Arial" charset="0"/>
        </a:defRPr>
      </a:lvl5pPr>
      <a:lvl6pPr marL="2514600" indent="-228600" algn="l" rtl="0" fontAlgn="base">
        <a:spcBef>
          <a:spcPct val="20000"/>
        </a:spcBef>
        <a:spcAft>
          <a:spcPct val="0"/>
        </a:spcAft>
        <a:buChar char="»"/>
        <a:defRPr sz="2000">
          <a:solidFill>
            <a:schemeClr val="tx2"/>
          </a:solidFill>
          <a:latin typeface="+mn-lt"/>
        </a:defRPr>
      </a:lvl6pPr>
      <a:lvl7pPr marL="2971800" indent="-228600" algn="l" rtl="0" fontAlgn="base">
        <a:spcBef>
          <a:spcPct val="20000"/>
        </a:spcBef>
        <a:spcAft>
          <a:spcPct val="0"/>
        </a:spcAft>
        <a:buChar char="»"/>
        <a:defRPr sz="2000">
          <a:solidFill>
            <a:schemeClr val="tx2"/>
          </a:solidFill>
          <a:latin typeface="+mn-lt"/>
        </a:defRPr>
      </a:lvl7pPr>
      <a:lvl8pPr marL="3429000" indent="-228600" algn="l" rtl="0" fontAlgn="base">
        <a:spcBef>
          <a:spcPct val="20000"/>
        </a:spcBef>
        <a:spcAft>
          <a:spcPct val="0"/>
        </a:spcAft>
        <a:buChar char="»"/>
        <a:defRPr sz="2000">
          <a:solidFill>
            <a:schemeClr val="tx2"/>
          </a:solidFill>
          <a:latin typeface="+mn-lt"/>
        </a:defRPr>
      </a:lvl8pPr>
      <a:lvl9pPr marL="3886200" indent="-228600" algn="l" rtl="0" fontAlgn="base">
        <a:spcBef>
          <a:spcPct val="20000"/>
        </a:spcBef>
        <a:spcAft>
          <a:spcPct val="0"/>
        </a:spcAft>
        <a:buChar char="»"/>
        <a:defRPr sz="2000">
          <a:solidFill>
            <a:schemeClr val="tx2"/>
          </a:solidFill>
          <a:latin typeface="+mn-lt"/>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iki.mbalib.com/wiki/Image:%E5%87%B8%E6%80%A7.jpg"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9"/>
          <p:cNvSpPr>
            <a:spLocks noChangeArrowheads="1"/>
          </p:cNvSpPr>
          <p:nvPr/>
        </p:nvSpPr>
        <p:spPr bwMode="auto">
          <a:xfrm>
            <a:off x="-676275" y="324485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l"/>
            <a:endParaRPr lang="zh-CN" altLang="en-US" sz="1800">
              <a:solidFill>
                <a:schemeClr val="tx1"/>
              </a:solidFill>
              <a:latin typeface="Arial" charset="0"/>
              <a:ea typeface="宋体" charset="-122"/>
            </a:endParaRPr>
          </a:p>
        </p:txBody>
      </p:sp>
      <p:sp>
        <p:nvSpPr>
          <p:cNvPr id="3075" name="Rectangle 14"/>
          <p:cNvSpPr>
            <a:spLocks noGrp="1" noChangeArrowheads="1"/>
          </p:cNvSpPr>
          <p:nvPr>
            <p:ph type="ctrTitle"/>
          </p:nvPr>
        </p:nvSpPr>
        <p:spPr/>
        <p:txBody>
          <a:bodyPr/>
          <a:lstStyle/>
          <a:p>
            <a:pPr eaLnBrk="1" hangingPunct="1"/>
            <a:r>
              <a:rPr lang="zh-CN" altLang="en-US" sz="4800" b="0" dirty="0" smtClean="0">
                <a:solidFill>
                  <a:schemeClr val="tx2"/>
                </a:solidFill>
                <a:latin typeface="隶书" pitchFamily="49" charset="-122"/>
                <a:ea typeface="隶书" pitchFamily="49" charset="-122"/>
              </a:rPr>
              <a:t>国债期货专题四</a:t>
            </a:r>
            <a:r>
              <a:rPr lang="en-US" altLang="zh-CN" sz="4800" b="0" dirty="0" smtClean="0">
                <a:solidFill>
                  <a:schemeClr val="tx2"/>
                </a:solidFill>
                <a:latin typeface="隶书" pitchFamily="49" charset="-122"/>
                <a:ea typeface="隶书" pitchFamily="49" charset="-122"/>
              </a:rPr>
              <a:t/>
            </a:r>
            <a:br>
              <a:rPr lang="en-US" altLang="zh-CN" sz="4800" b="0" dirty="0" smtClean="0">
                <a:solidFill>
                  <a:schemeClr val="tx2"/>
                </a:solidFill>
                <a:latin typeface="隶书" pitchFamily="49" charset="-122"/>
                <a:ea typeface="隶书" pitchFamily="49" charset="-122"/>
              </a:rPr>
            </a:br>
            <a:r>
              <a:rPr lang="zh-CN" altLang="en-US" sz="4800" b="0" dirty="0" smtClean="0">
                <a:solidFill>
                  <a:schemeClr val="tx2"/>
                </a:solidFill>
                <a:latin typeface="隶书" pitchFamily="49" charset="-122"/>
                <a:ea typeface="隶书" pitchFamily="49" charset="-122"/>
              </a:rPr>
              <a:t>国债期货交易策略</a:t>
            </a:r>
            <a:endParaRPr lang="en-US" altLang="zh-CN" sz="4800" b="0" dirty="0" smtClean="0">
              <a:solidFill>
                <a:schemeClr val="tx2"/>
              </a:solidFill>
              <a:latin typeface="隶书" pitchFamily="49" charset="-122"/>
              <a:ea typeface="隶书" pitchFamily="49" charset="-122"/>
            </a:endParaRPr>
          </a:p>
        </p:txBody>
      </p:sp>
      <p:sp>
        <p:nvSpPr>
          <p:cNvPr id="3076" name="Rectangle 15"/>
          <p:cNvSpPr>
            <a:spLocks noGrp="1" noChangeArrowheads="1"/>
          </p:cNvSpPr>
          <p:nvPr>
            <p:ph type="subTitle" idx="1"/>
          </p:nvPr>
        </p:nvSpPr>
        <p:spPr>
          <a:xfrm>
            <a:off x="1143000" y="4038600"/>
            <a:ext cx="7467600" cy="609600"/>
          </a:xfrm>
        </p:spPr>
        <p:txBody>
          <a:bodyPr/>
          <a:lstStyle/>
          <a:p>
            <a:pPr eaLnBrk="1" hangingPunct="1"/>
            <a:r>
              <a:rPr lang="zh-CN" altLang="en-US" sz="2000" b="0" dirty="0" smtClean="0">
                <a:latin typeface="黑体" pitchFamily="2" charset="-122"/>
                <a:ea typeface="黑体" pitchFamily="2" charset="-122"/>
              </a:rPr>
              <a:t>国金期货</a:t>
            </a:r>
            <a:r>
              <a:rPr lang="en-US" altLang="zh-CN" sz="2000" b="0" dirty="0" smtClean="0">
                <a:latin typeface="黑体" pitchFamily="2" charset="-122"/>
                <a:ea typeface="黑体" pitchFamily="2" charset="-122"/>
              </a:rPr>
              <a:t>—</a:t>
            </a:r>
            <a:r>
              <a:rPr lang="zh-CN" altLang="en-US" sz="2000" b="0" dirty="0" smtClean="0">
                <a:latin typeface="黑体" pitchFamily="2" charset="-122"/>
                <a:ea typeface="黑体" pitchFamily="2" charset="-122"/>
              </a:rPr>
              <a:t>研究所</a:t>
            </a:r>
            <a:r>
              <a:rPr lang="en-US" altLang="zh-CN" sz="2000" b="0" dirty="0" smtClean="0">
                <a:latin typeface="黑体" pitchFamily="2" charset="-122"/>
                <a:ea typeface="黑体" pitchFamily="2" charset="-122"/>
              </a:rPr>
              <a:t>--</a:t>
            </a:r>
            <a:r>
              <a:rPr lang="zh-CN" altLang="en-US" sz="2000" b="0" dirty="0" smtClean="0">
                <a:latin typeface="黑体" pitchFamily="2" charset="-122"/>
                <a:ea typeface="黑体" pitchFamily="2" charset="-122"/>
              </a:rPr>
              <a:t>何波</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381000" y="914400"/>
            <a:ext cx="8305800" cy="5105400"/>
          </a:xfrm>
        </p:spPr>
        <p:txBody>
          <a:bodyPr/>
          <a:lstStyle/>
          <a:p>
            <a:pPr algn="l"/>
            <a:endParaRPr lang="en-US" altLang="zh-CN" dirty="0" smtClean="0">
              <a:solidFill>
                <a:schemeClr val="bg1"/>
              </a:solidFill>
            </a:endParaRPr>
          </a:p>
          <a:p>
            <a:pPr algn="l"/>
            <a:endParaRPr lang="en-US" altLang="zh-CN" dirty="0">
              <a:solidFill>
                <a:schemeClr val="bg1"/>
              </a:solidFill>
            </a:endParaRPr>
          </a:p>
          <a:p>
            <a:pPr algn="l"/>
            <a:endParaRPr lang="en-US" altLang="zh-CN" dirty="0" smtClean="0">
              <a:solidFill>
                <a:schemeClr val="bg1"/>
              </a:solidFill>
            </a:endParaRPr>
          </a:p>
          <a:p>
            <a:r>
              <a:rPr lang="zh-CN" altLang="en-US" sz="3200" dirty="0" smtClean="0">
                <a:solidFill>
                  <a:schemeClr val="bg1"/>
                </a:solidFill>
              </a:rPr>
              <a:t>一、传统交易策略</a:t>
            </a:r>
            <a:endParaRPr lang="en-US" altLang="zh-CN" sz="3200" dirty="0" smtClean="0">
              <a:solidFill>
                <a:schemeClr val="bg1"/>
              </a:solidFill>
            </a:endParaRPr>
          </a:p>
          <a:p>
            <a:endParaRPr lang="en-US" altLang="zh-CN" sz="3200" dirty="0" smtClean="0">
              <a:solidFill>
                <a:schemeClr val="bg1"/>
              </a:solidFill>
            </a:endParaRPr>
          </a:p>
          <a:p>
            <a:endParaRPr lang="en-US" altLang="zh-CN" sz="3200" dirty="0">
              <a:solidFill>
                <a:schemeClr val="bg1"/>
              </a:solidFill>
            </a:endParaRPr>
          </a:p>
          <a:p>
            <a:r>
              <a:rPr lang="zh-CN" altLang="en-US" sz="3200" dirty="0" smtClean="0">
                <a:solidFill>
                  <a:schemeClr val="bg1"/>
                </a:solidFill>
              </a:rPr>
              <a:t>二、高端交易策略</a:t>
            </a:r>
            <a:endParaRPr lang="zh-CN" altLang="en-US" sz="3200" dirty="0">
              <a:solidFill>
                <a:schemeClr val="bg1"/>
              </a:solidFill>
            </a:endParaRPr>
          </a:p>
        </p:txBody>
      </p:sp>
    </p:spTree>
    <p:extLst>
      <p:ext uri="{BB962C8B-B14F-4D97-AF65-F5344CB8AC3E}">
        <p14:creationId xmlns:p14="http://schemas.microsoft.com/office/powerpoint/2010/main" val="20381451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52400" y="3124200"/>
            <a:ext cx="8686800" cy="762000"/>
          </a:xfrm>
        </p:spPr>
        <p:txBody>
          <a:bodyPr/>
          <a:lstStyle/>
          <a:p>
            <a:r>
              <a:rPr lang="zh-CN" altLang="en-US" dirty="0" smtClean="0"/>
              <a:t>一、传统交易策略</a:t>
            </a:r>
            <a:endParaRPr lang="zh-CN" altLang="en-US" dirty="0"/>
          </a:p>
        </p:txBody>
      </p:sp>
    </p:spTree>
    <p:extLst>
      <p:ext uri="{BB962C8B-B14F-4D97-AF65-F5344CB8AC3E}">
        <p14:creationId xmlns:p14="http://schemas.microsoft.com/office/powerpoint/2010/main" val="3050053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endParaRPr lang="en-US" altLang="zh-CN" dirty="0" smtClean="0">
              <a:solidFill>
                <a:schemeClr val="bg1"/>
              </a:solidFill>
            </a:endParaRPr>
          </a:p>
          <a:p>
            <a:pPr marL="0" indent="0">
              <a:buNone/>
            </a:pPr>
            <a:r>
              <a:rPr lang="en-US" altLang="zh-CN" dirty="0">
                <a:solidFill>
                  <a:schemeClr val="bg1"/>
                </a:solidFill>
              </a:rPr>
              <a:t> </a:t>
            </a:r>
            <a:r>
              <a:rPr lang="en-US" altLang="zh-CN" dirty="0" smtClean="0">
                <a:solidFill>
                  <a:schemeClr val="bg1"/>
                </a:solidFill>
              </a:rPr>
              <a:t>      </a:t>
            </a:r>
            <a:r>
              <a:rPr lang="zh-CN" altLang="zh-CN" dirty="0" smtClean="0">
                <a:solidFill>
                  <a:schemeClr val="bg1"/>
                </a:solidFill>
              </a:rPr>
              <a:t>国债</a:t>
            </a:r>
            <a:r>
              <a:rPr lang="zh-CN" altLang="zh-CN" dirty="0">
                <a:solidFill>
                  <a:schemeClr val="bg1"/>
                </a:solidFill>
              </a:rPr>
              <a:t>期货的推出，将有利于我国利率市场化的推进，完善我国金融市场工具，转移利率风险和债券市场价格发现。</a:t>
            </a:r>
            <a:r>
              <a:rPr lang="zh-CN" altLang="zh-CN" dirty="0" smtClean="0">
                <a:solidFill>
                  <a:schemeClr val="bg1"/>
                </a:solidFill>
              </a:rPr>
              <a:t>本</a:t>
            </a:r>
            <a:r>
              <a:rPr lang="zh-CN" altLang="en-US" dirty="0" smtClean="0">
                <a:solidFill>
                  <a:schemeClr val="bg1"/>
                </a:solidFill>
              </a:rPr>
              <a:t>次</a:t>
            </a:r>
            <a:r>
              <a:rPr lang="zh-CN" altLang="zh-CN" dirty="0" smtClean="0">
                <a:solidFill>
                  <a:schemeClr val="bg1"/>
                </a:solidFill>
              </a:rPr>
              <a:t>主要</a:t>
            </a:r>
            <a:r>
              <a:rPr lang="zh-CN" altLang="zh-CN" dirty="0">
                <a:solidFill>
                  <a:schemeClr val="bg1"/>
                </a:solidFill>
              </a:rPr>
              <a:t>讲述国债期货的交易策略和应用</a:t>
            </a:r>
            <a:r>
              <a:rPr lang="zh-CN" altLang="zh-CN" dirty="0" smtClean="0">
                <a:solidFill>
                  <a:schemeClr val="bg1"/>
                </a:solidFill>
              </a:rPr>
              <a:t>。</a:t>
            </a:r>
            <a:endParaRPr lang="en-US" altLang="zh-CN" dirty="0" smtClean="0">
              <a:solidFill>
                <a:schemeClr val="bg1"/>
              </a:solidFill>
            </a:endParaRPr>
          </a:p>
          <a:p>
            <a:pPr marL="0" indent="0">
              <a:buNone/>
            </a:pPr>
            <a:r>
              <a:rPr lang="en-US" altLang="zh-CN" dirty="0">
                <a:solidFill>
                  <a:schemeClr val="bg1"/>
                </a:solidFill>
              </a:rPr>
              <a:t> </a:t>
            </a:r>
            <a:r>
              <a:rPr lang="en-US" altLang="zh-CN" dirty="0" smtClean="0">
                <a:solidFill>
                  <a:schemeClr val="bg1"/>
                </a:solidFill>
              </a:rPr>
              <a:t>     </a:t>
            </a:r>
            <a:r>
              <a:rPr lang="zh-CN" altLang="zh-CN" dirty="0" smtClean="0">
                <a:solidFill>
                  <a:schemeClr val="bg1"/>
                </a:solidFill>
              </a:rPr>
              <a:t>期货</a:t>
            </a:r>
            <a:r>
              <a:rPr lang="zh-CN" altLang="zh-CN" dirty="0">
                <a:solidFill>
                  <a:schemeClr val="bg1"/>
                </a:solidFill>
              </a:rPr>
              <a:t>交易中根据交易目的不同，主要分为三类交易策略：投机策略，套期保值策略，套利策略。</a:t>
            </a:r>
          </a:p>
          <a:p>
            <a:pPr marL="0" indent="0">
              <a:buNone/>
            </a:pPr>
            <a:endParaRPr lang="en-US" altLang="zh-CN" b="1" dirty="0" smtClean="0">
              <a:solidFill>
                <a:schemeClr val="bg1"/>
              </a:solidFill>
              <a:latin typeface="宋体" pitchFamily="2" charset="-122"/>
              <a:ea typeface="宋体" pitchFamily="2"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zh-CN" altLang="zh-CN" b="1" dirty="0">
                <a:solidFill>
                  <a:schemeClr val="bg1"/>
                </a:solidFill>
              </a:rPr>
              <a:t>一、投机策略</a:t>
            </a:r>
            <a:endParaRPr lang="zh-CN" altLang="zh-CN"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投机</a:t>
            </a:r>
            <a:r>
              <a:rPr lang="zh-CN" altLang="zh-CN" sz="1800" dirty="0">
                <a:solidFill>
                  <a:schemeClr val="bg1"/>
                </a:solidFill>
              </a:rPr>
              <a:t>策略是指投资者通过买卖国债期货合约，以期在低买高卖或者高卖低买的过程中获取利润的投资行为。方法是通过对国债期货价格变动趋势进行预测，进而建立相应的头寸，最后在价格合适时对冲平仓，最后获得相应的收益。</a:t>
            </a:r>
          </a:p>
          <a:p>
            <a:pPr marL="0" indent="0">
              <a:buNone/>
            </a:pPr>
            <a:r>
              <a:rPr lang="en-US" altLang="zh-CN" sz="1800" dirty="0" smtClean="0">
                <a:solidFill>
                  <a:schemeClr val="bg1"/>
                </a:solidFill>
              </a:rPr>
              <a:t>      </a:t>
            </a:r>
            <a:r>
              <a:rPr lang="zh-CN" altLang="zh-CN" sz="1800" dirty="0" smtClean="0">
                <a:solidFill>
                  <a:schemeClr val="bg1"/>
                </a:solidFill>
              </a:rPr>
              <a:t>按</a:t>
            </a:r>
            <a:r>
              <a:rPr lang="zh-CN" altLang="zh-CN" sz="1800" dirty="0">
                <a:solidFill>
                  <a:schemeClr val="bg1"/>
                </a:solidFill>
              </a:rPr>
              <a:t>交易方向不同，可划分为两类，</a:t>
            </a:r>
            <a:r>
              <a:rPr lang="zh-CN" altLang="zh-CN" sz="1800" b="1" dirty="0">
                <a:solidFill>
                  <a:schemeClr val="bg1"/>
                </a:solidFill>
              </a:rPr>
              <a:t>多头投机和空头投机</a:t>
            </a:r>
            <a:r>
              <a:rPr lang="zh-CN" altLang="zh-CN" sz="1800" dirty="0">
                <a:solidFill>
                  <a:schemeClr val="bg1"/>
                </a:solidFill>
              </a:rPr>
              <a:t>。</a:t>
            </a:r>
          </a:p>
          <a:p>
            <a:pPr marL="0" indent="0">
              <a:buNone/>
            </a:pPr>
            <a:r>
              <a:rPr lang="en-US" altLang="zh-CN" sz="1800" dirty="0" smtClean="0">
                <a:solidFill>
                  <a:schemeClr val="bg1"/>
                </a:solidFill>
              </a:rPr>
              <a:t>      </a:t>
            </a:r>
            <a:r>
              <a:rPr lang="zh-CN" altLang="zh-CN" sz="1800" dirty="0" smtClean="0">
                <a:solidFill>
                  <a:schemeClr val="bg1"/>
                </a:solidFill>
              </a:rPr>
              <a:t>多头</a:t>
            </a:r>
            <a:r>
              <a:rPr lang="zh-CN" altLang="zh-CN" sz="1800" dirty="0">
                <a:solidFill>
                  <a:schemeClr val="bg1"/>
                </a:solidFill>
              </a:rPr>
              <a:t>投机就是预计未来价格将上涨，在当前价格低位时建立多头仓位，待涨，等价格上涨之后通过平仓或者对冲而获利。</a:t>
            </a:r>
          </a:p>
          <a:p>
            <a:pPr marL="0" indent="0">
              <a:buNone/>
            </a:pPr>
            <a:r>
              <a:rPr lang="en-US" altLang="zh-CN" sz="1800" dirty="0" smtClean="0">
                <a:solidFill>
                  <a:schemeClr val="bg1"/>
                </a:solidFill>
              </a:rPr>
              <a:t>       </a:t>
            </a:r>
            <a:r>
              <a:rPr lang="zh-CN" altLang="zh-CN" sz="1800" dirty="0" smtClean="0">
                <a:solidFill>
                  <a:schemeClr val="bg1"/>
                </a:solidFill>
              </a:rPr>
              <a:t>空头</a:t>
            </a:r>
            <a:r>
              <a:rPr lang="zh-CN" altLang="zh-CN" sz="1800" dirty="0">
                <a:solidFill>
                  <a:schemeClr val="bg1"/>
                </a:solidFill>
              </a:rPr>
              <a:t>投机就是预计价格将下跌，建立空头仓位，等价格下跌之后再平仓获利。</a:t>
            </a:r>
          </a:p>
          <a:p>
            <a:pPr marL="0" indent="0">
              <a:buNone/>
            </a:pPr>
            <a:r>
              <a:rPr lang="zh-CN" altLang="zh-CN" sz="1800" dirty="0">
                <a:solidFill>
                  <a:schemeClr val="bg1"/>
                </a:solidFill>
              </a:rPr>
              <a:t>按交易频率，主要分为三类：</a:t>
            </a:r>
            <a:r>
              <a:rPr lang="zh-CN" altLang="zh-CN" sz="1800" b="1" dirty="0">
                <a:solidFill>
                  <a:schemeClr val="bg1"/>
                </a:solidFill>
              </a:rPr>
              <a:t>高频交易，日内交易，部位交易</a:t>
            </a:r>
            <a:r>
              <a:rPr lang="zh-CN" altLang="zh-CN" sz="1800" dirty="0">
                <a:solidFill>
                  <a:schemeClr val="bg1"/>
                </a:solidFill>
              </a:rPr>
              <a:t>。</a:t>
            </a:r>
          </a:p>
          <a:p>
            <a:pPr marL="0" indent="0">
              <a:buNone/>
            </a:pPr>
            <a:r>
              <a:rPr lang="en-US" altLang="zh-CN" sz="1800" dirty="0" smtClean="0">
                <a:solidFill>
                  <a:schemeClr val="bg1"/>
                </a:solidFill>
              </a:rPr>
              <a:t>       </a:t>
            </a:r>
            <a:r>
              <a:rPr lang="zh-CN" altLang="zh-CN" sz="1800" dirty="0" smtClean="0">
                <a:solidFill>
                  <a:schemeClr val="bg1"/>
                </a:solidFill>
              </a:rPr>
              <a:t>高频</a:t>
            </a:r>
            <a:r>
              <a:rPr lang="zh-CN" altLang="zh-CN" sz="1800" dirty="0">
                <a:solidFill>
                  <a:schemeClr val="bg1"/>
                </a:solidFill>
              </a:rPr>
              <a:t>交易就是指投机者实时观察市场行情走势，迅速买进或卖出的交易策略，这种策略一般交易量巨大。</a:t>
            </a:r>
          </a:p>
          <a:p>
            <a:pPr marL="0" indent="0">
              <a:buNone/>
            </a:pPr>
            <a:r>
              <a:rPr lang="en-US" altLang="zh-CN" sz="1800" dirty="0" smtClean="0">
                <a:solidFill>
                  <a:schemeClr val="bg1"/>
                </a:solidFill>
              </a:rPr>
              <a:t>       </a:t>
            </a:r>
            <a:r>
              <a:rPr lang="zh-CN" altLang="zh-CN" sz="1800" dirty="0" smtClean="0">
                <a:solidFill>
                  <a:schemeClr val="bg1"/>
                </a:solidFill>
              </a:rPr>
              <a:t>日内</a:t>
            </a:r>
            <a:r>
              <a:rPr lang="zh-CN" altLang="zh-CN" sz="1800" dirty="0">
                <a:solidFill>
                  <a:schemeClr val="bg1"/>
                </a:solidFill>
              </a:rPr>
              <a:t>交易就是指投机者只关注当天的市场变化，在早一些的时间建立仓位，在当天闭市之前结束交易的策略。</a:t>
            </a:r>
          </a:p>
          <a:p>
            <a:pPr marL="0" indent="0">
              <a:buNone/>
            </a:pPr>
            <a:r>
              <a:rPr lang="en-US" altLang="zh-CN" sz="1800" dirty="0" smtClean="0">
                <a:solidFill>
                  <a:schemeClr val="bg1"/>
                </a:solidFill>
              </a:rPr>
              <a:t>       </a:t>
            </a:r>
            <a:r>
              <a:rPr lang="zh-CN" altLang="zh-CN" sz="1800" dirty="0" smtClean="0">
                <a:solidFill>
                  <a:schemeClr val="bg1"/>
                </a:solidFill>
              </a:rPr>
              <a:t>部位</a:t>
            </a:r>
            <a:r>
              <a:rPr lang="zh-CN" altLang="zh-CN" sz="1800" dirty="0">
                <a:solidFill>
                  <a:schemeClr val="bg1"/>
                </a:solidFill>
              </a:rPr>
              <a:t>交易就是指投机者预测未来一段时间内将出现上涨行情或下跌行情，在当前建立相应头寸并在未来行情结束时进行对冲平仓。</a:t>
            </a:r>
          </a:p>
          <a:p>
            <a:pPr marL="0" indent="0">
              <a:buNone/>
            </a:pPr>
            <a:endParaRPr lang="en-US" altLang="zh-CN" sz="1800"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2718311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zh-CN" altLang="zh-CN" b="1" dirty="0">
                <a:solidFill>
                  <a:schemeClr val="bg1"/>
                </a:solidFill>
              </a:rPr>
              <a:t>二、套期保值策略</a:t>
            </a:r>
            <a:endParaRPr lang="zh-CN" altLang="zh-CN" dirty="0">
              <a:solidFill>
                <a:schemeClr val="bg1"/>
              </a:solidFill>
            </a:endParaRPr>
          </a:p>
          <a:p>
            <a:pPr marL="0" indent="0">
              <a:buNone/>
            </a:pPr>
            <a:endParaRPr lang="en-US" altLang="zh-CN" sz="1800" dirty="0" smtClean="0">
              <a:solidFill>
                <a:schemeClr val="bg1"/>
              </a:solidFill>
            </a:endParaRPr>
          </a:p>
          <a:p>
            <a:pPr marL="0" indent="0">
              <a:buNone/>
            </a:pPr>
            <a:r>
              <a:rPr lang="en-US" altLang="zh-CN" sz="1800" dirty="0">
                <a:solidFill>
                  <a:schemeClr val="bg1"/>
                </a:solidFill>
              </a:rPr>
              <a:t> </a:t>
            </a:r>
            <a:r>
              <a:rPr lang="en-US" altLang="zh-CN" sz="1800" dirty="0" smtClean="0">
                <a:solidFill>
                  <a:schemeClr val="bg1"/>
                </a:solidFill>
              </a:rPr>
              <a:t>      </a:t>
            </a:r>
            <a:r>
              <a:rPr lang="zh-CN" altLang="zh-CN" sz="1800" dirty="0" smtClean="0">
                <a:solidFill>
                  <a:schemeClr val="bg1"/>
                </a:solidFill>
              </a:rPr>
              <a:t>套</a:t>
            </a:r>
            <a:r>
              <a:rPr lang="zh-CN" altLang="zh-CN" sz="1800" dirty="0">
                <a:solidFill>
                  <a:schemeClr val="bg1"/>
                </a:solidFill>
              </a:rPr>
              <a:t>期保值就是在现货市场和期货市场对同一类商品进行数量相等但方向相反的买卖活动，或者通过构建不同的组合来避免未来价格变化带来损失的交易。</a:t>
            </a:r>
          </a:p>
          <a:p>
            <a:pPr marL="0" indent="0">
              <a:buNone/>
            </a:pPr>
            <a:endParaRPr lang="en-US" altLang="zh-CN" sz="1800" dirty="0" smtClean="0">
              <a:solidFill>
                <a:schemeClr val="bg1"/>
              </a:solidFill>
            </a:endParaRPr>
          </a:p>
          <a:p>
            <a:pPr marL="0" indent="0">
              <a:buNone/>
            </a:pPr>
            <a:r>
              <a:rPr lang="en-US" altLang="zh-CN" sz="1800" b="1" dirty="0">
                <a:solidFill>
                  <a:schemeClr val="bg1"/>
                </a:solidFill>
              </a:rPr>
              <a:t> </a:t>
            </a:r>
            <a:r>
              <a:rPr lang="en-US" altLang="zh-CN" sz="1800" b="1" dirty="0" smtClean="0">
                <a:solidFill>
                  <a:schemeClr val="bg1"/>
                </a:solidFill>
              </a:rPr>
              <a:t>      </a:t>
            </a:r>
            <a:r>
              <a:rPr lang="zh-CN" altLang="zh-CN" sz="1800" b="1" dirty="0" smtClean="0">
                <a:solidFill>
                  <a:schemeClr val="bg1"/>
                </a:solidFill>
              </a:rPr>
              <a:t>交易</a:t>
            </a:r>
            <a:r>
              <a:rPr lang="zh-CN" altLang="zh-CN" sz="1800" b="1" dirty="0">
                <a:solidFill>
                  <a:schemeClr val="bg1"/>
                </a:solidFill>
              </a:rPr>
              <a:t>原则</a:t>
            </a:r>
            <a:r>
              <a:rPr lang="zh-CN" altLang="zh-CN" sz="1800" b="1" dirty="0" smtClean="0">
                <a:solidFill>
                  <a:schemeClr val="bg1"/>
                </a:solidFill>
              </a:rPr>
              <a:t>：</a:t>
            </a:r>
            <a:endParaRPr lang="en-US" altLang="zh-CN" sz="1800" b="1" dirty="0" smtClean="0">
              <a:solidFill>
                <a:schemeClr val="bg1"/>
              </a:solidFill>
            </a:endParaRPr>
          </a:p>
          <a:p>
            <a:pPr marL="0" indent="0">
              <a:buNone/>
            </a:pPr>
            <a:r>
              <a:rPr lang="zh-CN" altLang="zh-CN" sz="1800" b="1" dirty="0" smtClean="0">
                <a:solidFill>
                  <a:schemeClr val="bg1"/>
                </a:solidFill>
              </a:rPr>
              <a:t>交易</a:t>
            </a:r>
            <a:r>
              <a:rPr lang="zh-CN" altLang="zh-CN" sz="1800" b="1" dirty="0">
                <a:solidFill>
                  <a:schemeClr val="bg1"/>
                </a:solidFill>
              </a:rPr>
              <a:t>方向</a:t>
            </a:r>
            <a:r>
              <a:rPr lang="zh-CN" altLang="zh-CN" sz="1800" b="1" dirty="0" smtClean="0">
                <a:solidFill>
                  <a:schemeClr val="bg1"/>
                </a:solidFill>
              </a:rPr>
              <a:t>相反；</a:t>
            </a:r>
            <a:endParaRPr lang="en-US" altLang="zh-CN" sz="1800" b="1" dirty="0" smtClean="0">
              <a:solidFill>
                <a:schemeClr val="bg1"/>
              </a:solidFill>
            </a:endParaRPr>
          </a:p>
          <a:p>
            <a:pPr marL="0" indent="0">
              <a:buNone/>
            </a:pPr>
            <a:r>
              <a:rPr lang="zh-CN" altLang="zh-CN" sz="1800" b="1" dirty="0" smtClean="0">
                <a:solidFill>
                  <a:schemeClr val="bg1"/>
                </a:solidFill>
              </a:rPr>
              <a:t>商品</a:t>
            </a:r>
            <a:r>
              <a:rPr lang="zh-CN" altLang="zh-CN" sz="1800" b="1" dirty="0">
                <a:solidFill>
                  <a:schemeClr val="bg1"/>
                </a:solidFill>
              </a:rPr>
              <a:t>种类</a:t>
            </a:r>
            <a:r>
              <a:rPr lang="zh-CN" altLang="zh-CN" sz="1800" b="1" dirty="0" smtClean="0">
                <a:solidFill>
                  <a:schemeClr val="bg1"/>
                </a:solidFill>
              </a:rPr>
              <a:t>相同；</a:t>
            </a:r>
            <a:endParaRPr lang="en-US" altLang="zh-CN" sz="1800" b="1" dirty="0" smtClean="0">
              <a:solidFill>
                <a:schemeClr val="bg1"/>
              </a:solidFill>
            </a:endParaRPr>
          </a:p>
          <a:p>
            <a:pPr marL="0" indent="0">
              <a:buNone/>
            </a:pPr>
            <a:r>
              <a:rPr lang="zh-CN" altLang="zh-CN" sz="1800" b="1" dirty="0" smtClean="0">
                <a:solidFill>
                  <a:schemeClr val="bg1"/>
                </a:solidFill>
              </a:rPr>
              <a:t>商品</a:t>
            </a:r>
            <a:r>
              <a:rPr lang="zh-CN" altLang="zh-CN" sz="1800" b="1" dirty="0">
                <a:solidFill>
                  <a:schemeClr val="bg1"/>
                </a:solidFill>
              </a:rPr>
              <a:t>数量</a:t>
            </a:r>
            <a:r>
              <a:rPr lang="zh-CN" altLang="zh-CN" sz="1800" b="1" dirty="0" smtClean="0">
                <a:solidFill>
                  <a:schemeClr val="bg1"/>
                </a:solidFill>
              </a:rPr>
              <a:t>相等；</a:t>
            </a:r>
            <a:endParaRPr lang="en-US" altLang="zh-CN" sz="1800" b="1" dirty="0" smtClean="0">
              <a:solidFill>
                <a:schemeClr val="bg1"/>
              </a:solidFill>
            </a:endParaRPr>
          </a:p>
          <a:p>
            <a:pPr marL="0" indent="0">
              <a:buNone/>
            </a:pPr>
            <a:r>
              <a:rPr lang="zh-CN" altLang="zh-CN" sz="1800" b="1" dirty="0" smtClean="0">
                <a:solidFill>
                  <a:schemeClr val="bg1"/>
                </a:solidFill>
              </a:rPr>
              <a:t>月份</a:t>
            </a:r>
            <a:r>
              <a:rPr lang="zh-CN" altLang="zh-CN" sz="1800" b="1" dirty="0">
                <a:solidFill>
                  <a:schemeClr val="bg1"/>
                </a:solidFill>
              </a:rPr>
              <a:t>相同或</a:t>
            </a:r>
            <a:r>
              <a:rPr lang="zh-CN" altLang="zh-CN" sz="1800" b="1" dirty="0" smtClean="0">
                <a:solidFill>
                  <a:schemeClr val="bg1"/>
                </a:solidFill>
              </a:rPr>
              <a:t>相近。</a:t>
            </a:r>
            <a:endParaRPr lang="zh-CN" altLang="zh-CN" sz="1800" b="1" dirty="0">
              <a:solidFill>
                <a:schemeClr val="bg1"/>
              </a:solidFill>
            </a:endParaRPr>
          </a:p>
          <a:p>
            <a:pPr marL="0" indent="0">
              <a:buNone/>
            </a:pPr>
            <a:endParaRPr lang="en-US" altLang="zh-CN"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3288932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b="1" dirty="0">
                <a:solidFill>
                  <a:schemeClr val="bg1"/>
                </a:solidFill>
              </a:rPr>
              <a:t>1</a:t>
            </a:r>
            <a:r>
              <a:rPr lang="zh-CN" altLang="zh-CN" b="1" dirty="0">
                <a:solidFill>
                  <a:schemeClr val="bg1"/>
                </a:solidFill>
              </a:rPr>
              <a:t>、以价格为基础的套期保值策略</a:t>
            </a:r>
            <a:endParaRPr lang="zh-CN" altLang="zh-CN" dirty="0">
              <a:solidFill>
                <a:schemeClr val="bg1"/>
              </a:solidFill>
            </a:endParaRPr>
          </a:p>
          <a:p>
            <a:pPr marL="0" indent="0">
              <a:buNone/>
            </a:pPr>
            <a:r>
              <a:rPr lang="en-US" altLang="zh-CN" dirty="0" smtClean="0">
                <a:solidFill>
                  <a:schemeClr val="bg1"/>
                </a:solidFill>
              </a:rPr>
              <a:t>       </a:t>
            </a:r>
            <a:r>
              <a:rPr lang="zh-CN" altLang="zh-CN" dirty="0" smtClean="0">
                <a:solidFill>
                  <a:schemeClr val="bg1"/>
                </a:solidFill>
              </a:rPr>
              <a:t>假设</a:t>
            </a:r>
            <a:r>
              <a:rPr lang="zh-CN" altLang="zh-CN" dirty="0">
                <a:solidFill>
                  <a:schemeClr val="bg1"/>
                </a:solidFill>
              </a:rPr>
              <a:t>，投资者刚买入一个</a:t>
            </a:r>
            <a:r>
              <a:rPr lang="en-US" altLang="zh-CN" dirty="0">
                <a:solidFill>
                  <a:schemeClr val="bg1"/>
                </a:solidFill>
              </a:rPr>
              <a:t>5</a:t>
            </a:r>
            <a:r>
              <a:rPr lang="zh-CN" altLang="zh-CN" dirty="0">
                <a:solidFill>
                  <a:schemeClr val="bg1"/>
                </a:solidFill>
              </a:rPr>
              <a:t>年期，票面利率为</a:t>
            </a:r>
            <a:r>
              <a:rPr lang="en-US" altLang="zh-CN" dirty="0">
                <a:solidFill>
                  <a:schemeClr val="bg1"/>
                </a:solidFill>
              </a:rPr>
              <a:t>3%</a:t>
            </a:r>
            <a:r>
              <a:rPr lang="zh-CN" altLang="zh-CN" dirty="0">
                <a:solidFill>
                  <a:schemeClr val="bg1"/>
                </a:solidFill>
              </a:rPr>
              <a:t>的债券，总价值为</a:t>
            </a:r>
            <a:r>
              <a:rPr lang="en-US" altLang="zh-CN" dirty="0">
                <a:solidFill>
                  <a:schemeClr val="bg1"/>
                </a:solidFill>
              </a:rPr>
              <a:t>100</a:t>
            </a:r>
            <a:r>
              <a:rPr lang="zh-CN" altLang="zh-CN" dirty="0">
                <a:solidFill>
                  <a:schemeClr val="bg1"/>
                </a:solidFill>
              </a:rPr>
              <a:t>万，买入时债券刚进行了付息，价格为</a:t>
            </a:r>
            <a:r>
              <a:rPr lang="en-US" altLang="zh-CN" dirty="0">
                <a:solidFill>
                  <a:schemeClr val="bg1"/>
                </a:solidFill>
              </a:rPr>
              <a:t>100.00</a:t>
            </a:r>
            <a:r>
              <a:rPr lang="zh-CN" altLang="zh-CN" dirty="0">
                <a:solidFill>
                  <a:schemeClr val="bg1"/>
                </a:solidFill>
              </a:rPr>
              <a:t>，</a:t>
            </a:r>
            <a:r>
              <a:rPr lang="en-US" altLang="zh-CN" dirty="0">
                <a:solidFill>
                  <a:schemeClr val="bg1"/>
                </a:solidFill>
              </a:rPr>
              <a:t>3</a:t>
            </a:r>
            <a:r>
              <a:rPr lang="zh-CN" altLang="zh-CN" dirty="0">
                <a:solidFill>
                  <a:schemeClr val="bg1"/>
                </a:solidFill>
              </a:rPr>
              <a:t>个月后到期的国债期货报价为</a:t>
            </a:r>
            <a:r>
              <a:rPr lang="en-US" altLang="zh-CN" dirty="0">
                <a:solidFill>
                  <a:schemeClr val="bg1"/>
                </a:solidFill>
              </a:rPr>
              <a:t>102.00</a:t>
            </a:r>
            <a:r>
              <a:rPr lang="zh-CN" altLang="zh-CN" dirty="0">
                <a:solidFill>
                  <a:schemeClr val="bg1"/>
                </a:solidFill>
              </a:rPr>
              <a:t>，为防止利率上升，导致债券价格下跌，出现损失，那么投资者卖出一手国债期货合约，如果到期时，国债期货与现券的价差依旧为</a:t>
            </a:r>
            <a:r>
              <a:rPr lang="en-US" altLang="zh-CN" dirty="0">
                <a:solidFill>
                  <a:schemeClr val="bg1"/>
                </a:solidFill>
              </a:rPr>
              <a:t>2.00</a:t>
            </a:r>
            <a:r>
              <a:rPr lang="zh-CN" altLang="zh-CN" dirty="0">
                <a:solidFill>
                  <a:schemeClr val="bg1"/>
                </a:solidFill>
              </a:rPr>
              <a:t>的话，那么期货和现券的盈亏冲抵，资产价值不变，如果小于</a:t>
            </a:r>
            <a:r>
              <a:rPr lang="en-US" altLang="zh-CN" dirty="0">
                <a:solidFill>
                  <a:schemeClr val="bg1"/>
                </a:solidFill>
              </a:rPr>
              <a:t>2.00</a:t>
            </a:r>
            <a:r>
              <a:rPr lang="zh-CN" altLang="zh-CN" dirty="0">
                <a:solidFill>
                  <a:schemeClr val="bg1"/>
                </a:solidFill>
              </a:rPr>
              <a:t>则出现盈利，大于</a:t>
            </a:r>
            <a:r>
              <a:rPr lang="en-US" altLang="zh-CN" dirty="0">
                <a:solidFill>
                  <a:schemeClr val="bg1"/>
                </a:solidFill>
              </a:rPr>
              <a:t>2.00</a:t>
            </a:r>
            <a:r>
              <a:rPr lang="zh-CN" altLang="zh-CN" dirty="0">
                <a:solidFill>
                  <a:schemeClr val="bg1"/>
                </a:solidFill>
              </a:rPr>
              <a:t>则出现盈利</a:t>
            </a:r>
            <a:r>
              <a:rPr lang="zh-CN" altLang="zh-CN" dirty="0" smtClean="0">
                <a:solidFill>
                  <a:schemeClr val="bg1"/>
                </a:solidFill>
              </a:rPr>
              <a:t>。</a:t>
            </a:r>
            <a:endParaRPr lang="zh-CN" altLang="zh-CN" dirty="0">
              <a:solidFill>
                <a:schemeClr val="bg1"/>
              </a:solidFill>
            </a:endParaRPr>
          </a:p>
        </p:txBody>
      </p:sp>
    </p:spTree>
    <p:extLst>
      <p:ext uri="{BB962C8B-B14F-4D97-AF65-F5344CB8AC3E}">
        <p14:creationId xmlns:p14="http://schemas.microsoft.com/office/powerpoint/2010/main" val="31481430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b="1" dirty="0">
                <a:solidFill>
                  <a:schemeClr val="bg1"/>
                </a:solidFill>
              </a:rPr>
              <a:t>2</a:t>
            </a:r>
            <a:r>
              <a:rPr lang="zh-CN" altLang="zh-CN" sz="1800" b="1" dirty="0">
                <a:solidFill>
                  <a:schemeClr val="bg1"/>
                </a:solidFill>
              </a:rPr>
              <a:t>、以修正久期（</a:t>
            </a:r>
            <a:r>
              <a:rPr lang="en-US" altLang="zh-CN" sz="1800" b="1" dirty="0">
                <a:solidFill>
                  <a:schemeClr val="bg1"/>
                </a:solidFill>
              </a:rPr>
              <a:t>DV01</a:t>
            </a:r>
            <a:r>
              <a:rPr lang="zh-CN" altLang="zh-CN" sz="1800" b="1" dirty="0">
                <a:solidFill>
                  <a:schemeClr val="bg1"/>
                </a:solidFill>
              </a:rPr>
              <a:t>套期保值的原理相同）为基础的套期保值策略</a:t>
            </a:r>
            <a:endParaRPr lang="zh-CN" altLang="zh-CN" sz="1800" dirty="0">
              <a:solidFill>
                <a:schemeClr val="bg1"/>
              </a:solidFill>
            </a:endParaRPr>
          </a:p>
          <a:p>
            <a:pPr marL="0" indent="0">
              <a:buNone/>
            </a:pPr>
            <a:endParaRPr lang="en-US" altLang="zh-CN" sz="1800" dirty="0" smtClean="0">
              <a:solidFill>
                <a:schemeClr val="bg1"/>
              </a:solidFill>
            </a:endParaRPr>
          </a:p>
          <a:p>
            <a:pPr marL="0" indent="0">
              <a:buNone/>
            </a:pPr>
            <a:r>
              <a:rPr lang="en-US" altLang="zh-CN" sz="1800" dirty="0">
                <a:solidFill>
                  <a:schemeClr val="bg1"/>
                </a:solidFill>
              </a:rPr>
              <a:t> </a:t>
            </a:r>
            <a:r>
              <a:rPr lang="en-US" altLang="zh-CN" sz="1800" dirty="0" smtClean="0">
                <a:solidFill>
                  <a:schemeClr val="bg1"/>
                </a:solidFill>
              </a:rPr>
              <a:t>      </a:t>
            </a:r>
            <a:r>
              <a:rPr lang="zh-CN" altLang="zh-CN" sz="1800" dirty="0" smtClean="0">
                <a:solidFill>
                  <a:schemeClr val="bg1"/>
                </a:solidFill>
              </a:rPr>
              <a:t>久</a:t>
            </a:r>
            <a:r>
              <a:rPr lang="zh-CN" altLang="zh-CN" sz="1800" dirty="0">
                <a:solidFill>
                  <a:schemeClr val="bg1"/>
                </a:solidFill>
              </a:rPr>
              <a:t>期是使用加权平均数的形式计算债券的平均到期时间。它是债券在未来产生现金流的时间的加权平均</a:t>
            </a:r>
            <a:r>
              <a:rPr lang="en-US" altLang="zh-CN" sz="1800" dirty="0">
                <a:solidFill>
                  <a:schemeClr val="bg1"/>
                </a:solidFill>
              </a:rPr>
              <a:t>,</a:t>
            </a:r>
            <a:r>
              <a:rPr lang="zh-CN" altLang="zh-CN" sz="1800" dirty="0">
                <a:solidFill>
                  <a:schemeClr val="bg1"/>
                </a:solidFill>
              </a:rPr>
              <a:t>其权重是各期现金值在债券价格中所占的比重。 </a:t>
            </a:r>
          </a:p>
          <a:p>
            <a:pPr marL="0" indent="0">
              <a:buNone/>
            </a:pPr>
            <a:r>
              <a:rPr lang="en-US" altLang="zh-CN" sz="1800" dirty="0">
                <a:solidFill>
                  <a:schemeClr val="bg1"/>
                </a:solidFill>
              </a:rPr>
              <a:t>    </a:t>
            </a:r>
            <a:r>
              <a:rPr lang="en-US" altLang="zh-CN" sz="1800" dirty="0" smtClean="0">
                <a:solidFill>
                  <a:schemeClr val="bg1"/>
                </a:solidFill>
              </a:rPr>
              <a:t>  </a:t>
            </a:r>
            <a:r>
              <a:rPr lang="zh-CN" altLang="zh-CN" sz="1800" dirty="0" smtClean="0">
                <a:solidFill>
                  <a:schemeClr val="bg1"/>
                </a:solidFill>
              </a:rPr>
              <a:t>进行</a:t>
            </a:r>
            <a:r>
              <a:rPr lang="zh-CN" altLang="zh-CN" sz="1800" dirty="0">
                <a:solidFill>
                  <a:schemeClr val="bg1"/>
                </a:solidFill>
              </a:rPr>
              <a:t>套期保值的期货合约数量的计算公式为：</a:t>
            </a:r>
          </a:p>
          <a:p>
            <a:pPr marL="0" indent="0">
              <a:buNone/>
            </a:pPr>
            <a:r>
              <a:rPr lang="en-US" altLang="zh-CN" sz="1800" dirty="0" smtClean="0">
                <a:solidFill>
                  <a:schemeClr val="bg1"/>
                </a:solidFill>
              </a:rPr>
              <a:t>       </a:t>
            </a:r>
            <a:r>
              <a:rPr lang="zh-CN" altLang="zh-CN" sz="1800" dirty="0" smtClean="0">
                <a:solidFill>
                  <a:schemeClr val="bg1"/>
                </a:solidFill>
              </a:rPr>
              <a:t>期货</a:t>
            </a:r>
            <a:r>
              <a:rPr lang="zh-CN" altLang="zh-CN" sz="1800" dirty="0">
                <a:solidFill>
                  <a:schemeClr val="bg1"/>
                </a:solidFill>
              </a:rPr>
              <a:t>合约数量</a:t>
            </a:r>
            <a:r>
              <a:rPr lang="en-US" altLang="zh-CN" sz="1800" dirty="0">
                <a:solidFill>
                  <a:schemeClr val="bg1"/>
                </a:solidFill>
              </a:rPr>
              <a:t>=</a:t>
            </a:r>
            <a:r>
              <a:rPr lang="zh-CN" altLang="zh-CN" sz="1800" dirty="0">
                <a:solidFill>
                  <a:schemeClr val="bg1"/>
                </a:solidFill>
              </a:rPr>
              <a:t>组合市价</a:t>
            </a:r>
            <a:r>
              <a:rPr lang="en-US" altLang="zh-CN" sz="1800" dirty="0">
                <a:solidFill>
                  <a:schemeClr val="bg1"/>
                </a:solidFill>
              </a:rPr>
              <a:t>/</a:t>
            </a:r>
            <a:r>
              <a:rPr lang="zh-CN" altLang="zh-CN" sz="1800" dirty="0">
                <a:solidFill>
                  <a:schemeClr val="bg1"/>
                </a:solidFill>
              </a:rPr>
              <a:t>期货市价</a:t>
            </a:r>
            <a:r>
              <a:rPr lang="en-US" altLang="zh-CN" sz="1800" dirty="0">
                <a:solidFill>
                  <a:schemeClr val="bg1"/>
                </a:solidFill>
              </a:rPr>
              <a:t>*</a:t>
            </a:r>
            <a:r>
              <a:rPr lang="zh-CN" altLang="zh-CN" sz="1800" dirty="0">
                <a:solidFill>
                  <a:schemeClr val="bg1"/>
                </a:solidFill>
              </a:rPr>
              <a:t>（目标久期</a:t>
            </a:r>
            <a:r>
              <a:rPr lang="en-US" altLang="zh-CN" sz="1800" dirty="0">
                <a:solidFill>
                  <a:schemeClr val="bg1"/>
                </a:solidFill>
              </a:rPr>
              <a:t>-</a:t>
            </a:r>
            <a:r>
              <a:rPr lang="zh-CN" altLang="zh-CN" sz="1800" dirty="0">
                <a:solidFill>
                  <a:schemeClr val="bg1"/>
                </a:solidFill>
              </a:rPr>
              <a:t>组合的修正久期）</a:t>
            </a:r>
            <a:r>
              <a:rPr lang="en-US" altLang="zh-CN" sz="1800" dirty="0">
                <a:solidFill>
                  <a:schemeClr val="bg1"/>
                </a:solidFill>
              </a:rPr>
              <a:t>/</a:t>
            </a:r>
            <a:r>
              <a:rPr lang="zh-CN" altLang="zh-CN" sz="1800" dirty="0">
                <a:solidFill>
                  <a:schemeClr val="bg1"/>
                </a:solidFill>
              </a:rPr>
              <a:t>最便宜交割债券的修正久期</a:t>
            </a:r>
          </a:p>
          <a:p>
            <a:pPr marL="0" indent="0">
              <a:buNone/>
            </a:pPr>
            <a:r>
              <a:rPr lang="en-US" altLang="zh-CN" sz="1800" dirty="0" smtClean="0">
                <a:solidFill>
                  <a:schemeClr val="bg1"/>
                </a:solidFill>
              </a:rPr>
              <a:t>      </a:t>
            </a:r>
          </a:p>
          <a:p>
            <a:pPr marL="0" indent="0">
              <a:buNone/>
            </a:pPr>
            <a:r>
              <a:rPr lang="en-US" altLang="zh-CN" sz="1800" dirty="0">
                <a:solidFill>
                  <a:schemeClr val="bg1"/>
                </a:solidFill>
              </a:rPr>
              <a:t> </a:t>
            </a:r>
            <a:r>
              <a:rPr lang="en-US" altLang="zh-CN" sz="1800" dirty="0" smtClean="0">
                <a:solidFill>
                  <a:schemeClr val="bg1"/>
                </a:solidFill>
              </a:rPr>
              <a:t>       </a:t>
            </a:r>
            <a:r>
              <a:rPr lang="zh-CN" altLang="zh-CN" sz="1800" b="1" dirty="0" smtClean="0">
                <a:solidFill>
                  <a:schemeClr val="bg1"/>
                </a:solidFill>
              </a:rPr>
              <a:t>完全</a:t>
            </a:r>
            <a:r>
              <a:rPr lang="zh-CN" altLang="zh-CN" sz="1800" b="1" dirty="0">
                <a:solidFill>
                  <a:schemeClr val="bg1"/>
                </a:solidFill>
              </a:rPr>
              <a:t>套保，则目标久期为零，不为零的情况也称为组合的久期调整。</a:t>
            </a:r>
          </a:p>
          <a:p>
            <a:pPr marL="0" indent="0">
              <a:buNone/>
            </a:pPr>
            <a:endParaRPr lang="en-US" altLang="zh-CN" sz="1800"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5202017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dirty="0" smtClean="0">
                <a:solidFill>
                  <a:schemeClr val="bg1"/>
                </a:solidFill>
              </a:rPr>
              <a:t>      </a:t>
            </a:r>
            <a:r>
              <a:rPr lang="zh-CN" altLang="zh-CN" sz="1800" dirty="0" smtClean="0">
                <a:solidFill>
                  <a:schemeClr val="bg1"/>
                </a:solidFill>
              </a:rPr>
              <a:t>例如</a:t>
            </a:r>
            <a:r>
              <a:rPr lang="zh-CN" altLang="zh-CN" sz="1800" dirty="0">
                <a:solidFill>
                  <a:schemeClr val="bg1"/>
                </a:solidFill>
              </a:rPr>
              <a:t>，</a:t>
            </a:r>
            <a:r>
              <a:rPr lang="en-US" altLang="zh-CN" sz="1800" dirty="0">
                <a:solidFill>
                  <a:schemeClr val="bg1"/>
                </a:solidFill>
              </a:rPr>
              <a:t>9</a:t>
            </a:r>
            <a:r>
              <a:rPr lang="zh-CN" altLang="zh-CN" sz="1800" dirty="0">
                <a:solidFill>
                  <a:schemeClr val="bg1"/>
                </a:solidFill>
              </a:rPr>
              <a:t>月，某投资者有市场组合为</a:t>
            </a:r>
            <a:r>
              <a:rPr lang="en-US" altLang="zh-CN" sz="1800" dirty="0">
                <a:solidFill>
                  <a:schemeClr val="bg1"/>
                </a:solidFill>
              </a:rPr>
              <a:t>400</a:t>
            </a:r>
            <a:r>
              <a:rPr lang="zh-CN" altLang="zh-CN" sz="1800" dirty="0">
                <a:solidFill>
                  <a:schemeClr val="bg1"/>
                </a:solidFill>
              </a:rPr>
              <a:t>万的债券组合，修正久期为</a:t>
            </a:r>
            <a:r>
              <a:rPr lang="en-US" altLang="zh-CN" sz="1800" dirty="0">
                <a:solidFill>
                  <a:schemeClr val="bg1"/>
                </a:solidFill>
              </a:rPr>
              <a:t>8.5</a:t>
            </a:r>
            <a:r>
              <a:rPr lang="zh-CN" altLang="zh-CN" sz="1800" dirty="0">
                <a:solidFill>
                  <a:schemeClr val="bg1"/>
                </a:solidFill>
              </a:rPr>
              <a:t>年，不知道未来利率走向，但他希望降低组合的利率敏感度，将修正久期降到</a:t>
            </a:r>
            <a:r>
              <a:rPr lang="en-US" altLang="zh-CN" sz="1800" dirty="0">
                <a:solidFill>
                  <a:schemeClr val="bg1"/>
                </a:solidFill>
              </a:rPr>
              <a:t>2.0</a:t>
            </a:r>
            <a:r>
              <a:rPr lang="zh-CN" altLang="zh-CN" sz="1800" dirty="0">
                <a:solidFill>
                  <a:schemeClr val="bg1"/>
                </a:solidFill>
              </a:rPr>
              <a:t>年，此时</a:t>
            </a:r>
            <a:r>
              <a:rPr lang="en-US" altLang="zh-CN" sz="1800" dirty="0">
                <a:solidFill>
                  <a:schemeClr val="bg1"/>
                </a:solidFill>
              </a:rPr>
              <a:t>12</a:t>
            </a:r>
            <a:r>
              <a:rPr lang="zh-CN" altLang="zh-CN" sz="1800" dirty="0">
                <a:solidFill>
                  <a:schemeClr val="bg1"/>
                </a:solidFill>
              </a:rPr>
              <a:t>月到期的国债期货的报价为</a:t>
            </a:r>
            <a:r>
              <a:rPr lang="en-US" altLang="zh-CN" sz="1800" dirty="0">
                <a:solidFill>
                  <a:schemeClr val="bg1"/>
                </a:solidFill>
              </a:rPr>
              <a:t>105.50</a:t>
            </a:r>
            <a:r>
              <a:rPr lang="zh-CN" altLang="zh-CN" sz="1800" dirty="0">
                <a:solidFill>
                  <a:schemeClr val="bg1"/>
                </a:solidFill>
              </a:rPr>
              <a:t>，对应的最便宜交割债券的修正久期为</a:t>
            </a:r>
            <a:r>
              <a:rPr lang="en-US" altLang="zh-CN" sz="1800" dirty="0">
                <a:solidFill>
                  <a:schemeClr val="bg1"/>
                </a:solidFill>
              </a:rPr>
              <a:t>4.5</a:t>
            </a:r>
            <a:r>
              <a:rPr lang="zh-CN" altLang="zh-CN" sz="1800" dirty="0">
                <a:solidFill>
                  <a:schemeClr val="bg1"/>
                </a:solidFill>
              </a:rPr>
              <a:t>年，那么他就可以卖出国债期货：</a:t>
            </a:r>
          </a:p>
          <a:p>
            <a:pPr marL="0" indent="0">
              <a:buNone/>
            </a:pPr>
            <a:r>
              <a:rPr lang="en-US" altLang="zh-CN" sz="1800" dirty="0">
                <a:solidFill>
                  <a:schemeClr val="bg1"/>
                </a:solidFill>
              </a:rPr>
              <a:t>400</a:t>
            </a:r>
            <a:r>
              <a:rPr lang="zh-CN" altLang="zh-CN" sz="1800" dirty="0">
                <a:solidFill>
                  <a:schemeClr val="bg1"/>
                </a:solidFill>
              </a:rPr>
              <a:t>万</a:t>
            </a:r>
            <a:r>
              <a:rPr lang="en-US" altLang="zh-CN" sz="1800" dirty="0">
                <a:solidFill>
                  <a:schemeClr val="bg1"/>
                </a:solidFill>
              </a:rPr>
              <a:t>/105.5</a:t>
            </a:r>
            <a:r>
              <a:rPr lang="zh-CN" altLang="zh-CN" sz="1800" dirty="0">
                <a:solidFill>
                  <a:schemeClr val="bg1"/>
                </a:solidFill>
              </a:rPr>
              <a:t>万</a:t>
            </a:r>
            <a:r>
              <a:rPr lang="en-US" altLang="zh-CN" sz="1800" dirty="0">
                <a:solidFill>
                  <a:schemeClr val="bg1"/>
                </a:solidFill>
              </a:rPr>
              <a:t>*</a:t>
            </a:r>
            <a:r>
              <a:rPr lang="zh-CN" altLang="zh-CN" sz="1800" dirty="0">
                <a:solidFill>
                  <a:schemeClr val="bg1"/>
                </a:solidFill>
              </a:rPr>
              <a:t>（</a:t>
            </a:r>
            <a:r>
              <a:rPr lang="en-US" altLang="zh-CN" sz="1800" dirty="0">
                <a:solidFill>
                  <a:schemeClr val="bg1"/>
                </a:solidFill>
              </a:rPr>
              <a:t>2.0-8.5</a:t>
            </a:r>
            <a:r>
              <a:rPr lang="zh-CN" altLang="zh-CN" sz="1800" dirty="0">
                <a:solidFill>
                  <a:schemeClr val="bg1"/>
                </a:solidFill>
              </a:rPr>
              <a:t>）</a:t>
            </a:r>
            <a:r>
              <a:rPr lang="en-US" altLang="zh-CN" sz="1800" dirty="0">
                <a:solidFill>
                  <a:schemeClr val="bg1"/>
                </a:solidFill>
              </a:rPr>
              <a:t>/4.5=5.47</a:t>
            </a:r>
            <a:r>
              <a:rPr lang="zh-CN" altLang="zh-CN" sz="1800" dirty="0">
                <a:solidFill>
                  <a:schemeClr val="bg1"/>
                </a:solidFill>
              </a:rPr>
              <a:t>手</a:t>
            </a:r>
          </a:p>
          <a:p>
            <a:pPr marL="0" indent="0">
              <a:buNone/>
            </a:pPr>
            <a:r>
              <a:rPr lang="zh-CN" altLang="zh-CN" sz="1800" dirty="0">
                <a:solidFill>
                  <a:schemeClr val="bg1"/>
                </a:solidFill>
              </a:rPr>
              <a:t>约为</a:t>
            </a:r>
            <a:r>
              <a:rPr lang="en-US" altLang="zh-CN" sz="1800" dirty="0">
                <a:solidFill>
                  <a:schemeClr val="bg1"/>
                </a:solidFill>
              </a:rPr>
              <a:t>5</a:t>
            </a:r>
            <a:r>
              <a:rPr lang="zh-CN" altLang="zh-CN" sz="1800" dirty="0">
                <a:solidFill>
                  <a:schemeClr val="bg1"/>
                </a:solidFill>
              </a:rPr>
              <a:t>手合约，结果到</a:t>
            </a:r>
            <a:r>
              <a:rPr lang="en-US" altLang="zh-CN" sz="1800" dirty="0">
                <a:solidFill>
                  <a:schemeClr val="bg1"/>
                </a:solidFill>
              </a:rPr>
              <a:t>12</a:t>
            </a:r>
            <a:r>
              <a:rPr lang="zh-CN" altLang="zh-CN" sz="1800" dirty="0">
                <a:solidFill>
                  <a:schemeClr val="bg1"/>
                </a:solidFill>
              </a:rPr>
              <a:t>月份，利率上升了</a:t>
            </a:r>
            <a:r>
              <a:rPr lang="en-US" altLang="zh-CN" sz="1800" dirty="0">
                <a:solidFill>
                  <a:schemeClr val="bg1"/>
                </a:solidFill>
              </a:rPr>
              <a:t>0.2</a:t>
            </a:r>
            <a:r>
              <a:rPr lang="zh-CN" altLang="zh-CN" sz="1800" dirty="0">
                <a:solidFill>
                  <a:schemeClr val="bg1"/>
                </a:solidFill>
              </a:rPr>
              <a:t>个百分点，</a:t>
            </a:r>
          </a:p>
          <a:p>
            <a:pPr marL="0" indent="0">
              <a:buNone/>
            </a:pPr>
            <a:r>
              <a:rPr lang="zh-CN" altLang="zh-CN" sz="1800" dirty="0">
                <a:solidFill>
                  <a:schemeClr val="bg1"/>
                </a:solidFill>
              </a:rPr>
              <a:t>如果不进行套期保值，那么他将损失：</a:t>
            </a:r>
          </a:p>
          <a:p>
            <a:pPr marL="0" indent="0">
              <a:buNone/>
            </a:pPr>
            <a:r>
              <a:rPr lang="en-US" altLang="zh-CN" sz="1800" dirty="0">
                <a:solidFill>
                  <a:schemeClr val="bg1"/>
                </a:solidFill>
              </a:rPr>
              <a:t>-8.5*0.002*400</a:t>
            </a:r>
            <a:r>
              <a:rPr lang="zh-CN" altLang="zh-CN" sz="1800" dirty="0">
                <a:solidFill>
                  <a:schemeClr val="bg1"/>
                </a:solidFill>
              </a:rPr>
              <a:t>万</a:t>
            </a:r>
            <a:r>
              <a:rPr lang="en-US" altLang="zh-CN" sz="1800" dirty="0">
                <a:solidFill>
                  <a:schemeClr val="bg1"/>
                </a:solidFill>
              </a:rPr>
              <a:t>=6.8</a:t>
            </a:r>
            <a:r>
              <a:rPr lang="zh-CN" altLang="zh-CN" sz="1800" dirty="0">
                <a:solidFill>
                  <a:schemeClr val="bg1"/>
                </a:solidFill>
              </a:rPr>
              <a:t>万</a:t>
            </a:r>
          </a:p>
          <a:p>
            <a:pPr marL="0" indent="0">
              <a:buNone/>
            </a:pPr>
            <a:r>
              <a:rPr lang="zh-CN" altLang="zh-CN" sz="1800" dirty="0">
                <a:solidFill>
                  <a:schemeClr val="bg1"/>
                </a:solidFill>
              </a:rPr>
              <a:t>进行套期保值后，他的损失为：</a:t>
            </a:r>
          </a:p>
          <a:p>
            <a:pPr marL="0" indent="0">
              <a:buNone/>
            </a:pPr>
            <a:r>
              <a:rPr lang="en-US" altLang="zh-CN" sz="1800" dirty="0">
                <a:solidFill>
                  <a:schemeClr val="bg1"/>
                </a:solidFill>
              </a:rPr>
              <a:t>-2.0*0.002*400</a:t>
            </a:r>
            <a:r>
              <a:rPr lang="zh-CN" altLang="zh-CN" sz="1800" dirty="0">
                <a:solidFill>
                  <a:schemeClr val="bg1"/>
                </a:solidFill>
              </a:rPr>
              <a:t>万</a:t>
            </a:r>
            <a:r>
              <a:rPr lang="en-US" altLang="zh-CN" sz="1800" dirty="0">
                <a:solidFill>
                  <a:schemeClr val="bg1"/>
                </a:solidFill>
              </a:rPr>
              <a:t>=1.6</a:t>
            </a:r>
            <a:r>
              <a:rPr lang="zh-CN" altLang="zh-CN" sz="1800" dirty="0">
                <a:solidFill>
                  <a:schemeClr val="bg1"/>
                </a:solidFill>
              </a:rPr>
              <a:t>万</a:t>
            </a:r>
          </a:p>
          <a:p>
            <a:pPr marL="0" indent="0">
              <a:buNone/>
            </a:pPr>
            <a:r>
              <a:rPr lang="zh-CN" altLang="zh-CN" sz="1800" dirty="0">
                <a:solidFill>
                  <a:schemeClr val="bg1"/>
                </a:solidFill>
              </a:rPr>
              <a:t>整体减少损失为</a:t>
            </a:r>
            <a:r>
              <a:rPr lang="en-US" altLang="zh-CN" sz="1800" dirty="0">
                <a:solidFill>
                  <a:schemeClr val="bg1"/>
                </a:solidFill>
              </a:rPr>
              <a:t>5.2</a:t>
            </a:r>
            <a:r>
              <a:rPr lang="zh-CN" altLang="zh-CN" sz="1800" dirty="0">
                <a:solidFill>
                  <a:schemeClr val="bg1"/>
                </a:solidFill>
              </a:rPr>
              <a:t>万元，如果是完全保值，即目标久期为</a:t>
            </a:r>
            <a:r>
              <a:rPr lang="en-US" altLang="zh-CN" sz="1800" dirty="0">
                <a:solidFill>
                  <a:schemeClr val="bg1"/>
                </a:solidFill>
              </a:rPr>
              <a:t>0</a:t>
            </a:r>
            <a:r>
              <a:rPr lang="zh-CN" altLang="zh-CN" sz="1800" dirty="0">
                <a:solidFill>
                  <a:schemeClr val="bg1"/>
                </a:solidFill>
              </a:rPr>
              <a:t>，那么就没有损失。</a:t>
            </a:r>
            <a:endParaRPr lang="en-US" altLang="zh-CN" sz="1800"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5673190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b="1" dirty="0">
                <a:solidFill>
                  <a:schemeClr val="bg1"/>
                </a:solidFill>
              </a:rPr>
              <a:t>3</a:t>
            </a:r>
            <a:r>
              <a:rPr lang="zh-CN" altLang="zh-CN" sz="1800" b="1" dirty="0">
                <a:solidFill>
                  <a:schemeClr val="bg1"/>
                </a:solidFill>
              </a:rPr>
              <a:t>、久期的局限性</a:t>
            </a:r>
            <a:endParaRPr lang="zh-CN" altLang="zh-CN" sz="1800" dirty="0">
              <a:solidFill>
                <a:schemeClr val="bg1"/>
              </a:solidFill>
            </a:endParaRPr>
          </a:p>
          <a:p>
            <a:pPr marL="0" indent="0">
              <a:buNone/>
            </a:pPr>
            <a:r>
              <a:rPr lang="zh-CN" altLang="zh-CN" sz="1800" dirty="0">
                <a:solidFill>
                  <a:schemeClr val="bg1"/>
                </a:solidFill>
              </a:rPr>
              <a:t>事实上，久期的套期保值也并不是完美的，主要原因</a:t>
            </a:r>
            <a:r>
              <a:rPr lang="zh-CN" altLang="zh-CN" sz="1800" dirty="0" smtClean="0">
                <a:solidFill>
                  <a:schemeClr val="bg1"/>
                </a:solidFill>
              </a:rPr>
              <a:t>有</a:t>
            </a:r>
            <a:r>
              <a:rPr lang="zh-CN" altLang="en-US" sz="1800" dirty="0" smtClean="0">
                <a:solidFill>
                  <a:schemeClr val="bg1"/>
                </a:solidFill>
              </a:rPr>
              <a:t>三</a:t>
            </a:r>
            <a:r>
              <a:rPr lang="zh-CN" altLang="zh-CN" sz="1800" dirty="0" smtClean="0">
                <a:solidFill>
                  <a:schemeClr val="bg1"/>
                </a:solidFill>
              </a:rPr>
              <a:t>个</a:t>
            </a:r>
            <a:r>
              <a:rPr lang="zh-CN" altLang="zh-CN" sz="1800" dirty="0">
                <a:solidFill>
                  <a:schemeClr val="bg1"/>
                </a:solidFill>
              </a:rPr>
              <a:t>：</a:t>
            </a:r>
          </a:p>
          <a:p>
            <a:pPr marL="0" indent="0">
              <a:buNone/>
            </a:pPr>
            <a:r>
              <a:rPr lang="zh-CN" altLang="zh-CN" sz="1800" b="1" dirty="0">
                <a:solidFill>
                  <a:schemeClr val="bg1"/>
                </a:solidFill>
              </a:rPr>
              <a:t>（</a:t>
            </a:r>
            <a:r>
              <a:rPr lang="en-US" altLang="zh-CN" sz="1800" b="1" dirty="0">
                <a:solidFill>
                  <a:schemeClr val="bg1"/>
                </a:solidFill>
              </a:rPr>
              <a:t>1</a:t>
            </a:r>
            <a:r>
              <a:rPr lang="zh-CN" altLang="zh-CN" sz="1800" b="1" dirty="0" smtClean="0">
                <a:solidFill>
                  <a:schemeClr val="bg1"/>
                </a:solidFill>
              </a:rPr>
              <a:t>）凸性</a:t>
            </a:r>
            <a:r>
              <a:rPr lang="zh-CN" altLang="zh-CN" sz="1800" b="1" dirty="0">
                <a:solidFill>
                  <a:schemeClr val="bg1"/>
                </a:solidFill>
              </a:rPr>
              <a:t>问题</a:t>
            </a:r>
            <a:endParaRPr lang="zh-CN" altLang="zh-CN" sz="1800"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凸性</a:t>
            </a:r>
            <a:r>
              <a:rPr lang="zh-CN" altLang="zh-CN" sz="1800" dirty="0">
                <a:solidFill>
                  <a:schemeClr val="bg1"/>
                </a:solidFill>
              </a:rPr>
              <a:t>是指在某一到期收益率下</a:t>
            </a:r>
            <a:r>
              <a:rPr lang="en-US" altLang="zh-CN" sz="1800" dirty="0">
                <a:solidFill>
                  <a:schemeClr val="bg1"/>
                </a:solidFill>
              </a:rPr>
              <a:t>,</a:t>
            </a:r>
            <a:r>
              <a:rPr lang="zh-CN" altLang="zh-CN" sz="1800" dirty="0">
                <a:solidFill>
                  <a:schemeClr val="bg1"/>
                </a:solidFill>
              </a:rPr>
              <a:t>到期收益率发生变动而引起的价格变动幅度的变动程度。凸性是对债券价格曲线弯曲程度的一种度量。凸性的出现是为了弥补久期本身也会随着利率的变化而变化的不足。因为在利率变化比较大的情况下久期就不能完全描述债券价格对利率变动的敏感性。凸性越大</a:t>
            </a:r>
            <a:r>
              <a:rPr lang="en-US" altLang="zh-CN" sz="1800" dirty="0">
                <a:solidFill>
                  <a:schemeClr val="bg1"/>
                </a:solidFill>
              </a:rPr>
              <a:t>,</a:t>
            </a:r>
            <a:r>
              <a:rPr lang="zh-CN" altLang="zh-CN" sz="1800" dirty="0">
                <a:solidFill>
                  <a:schemeClr val="bg1"/>
                </a:solidFill>
              </a:rPr>
              <a:t>债券价格曲线弯曲程度越大</a:t>
            </a:r>
            <a:r>
              <a:rPr lang="en-US" altLang="zh-CN" sz="1800" dirty="0">
                <a:solidFill>
                  <a:schemeClr val="bg1"/>
                </a:solidFill>
              </a:rPr>
              <a:t>,</a:t>
            </a:r>
            <a:r>
              <a:rPr lang="zh-CN" altLang="zh-CN" sz="1800" dirty="0">
                <a:solidFill>
                  <a:schemeClr val="bg1"/>
                </a:solidFill>
              </a:rPr>
              <a:t>用修正久期度量债券的利率风险所产生的误差越大。</a:t>
            </a:r>
          </a:p>
          <a:p>
            <a:pPr marL="0" indent="0">
              <a:buNone/>
            </a:pPr>
            <a:r>
              <a:rPr lang="en-US" altLang="zh-CN" sz="1800" dirty="0" smtClean="0">
                <a:solidFill>
                  <a:schemeClr val="bg1"/>
                </a:solidFill>
              </a:rPr>
              <a:t>      </a:t>
            </a:r>
            <a:r>
              <a:rPr lang="zh-CN" altLang="zh-CN" sz="1800" dirty="0" smtClean="0">
                <a:solidFill>
                  <a:schemeClr val="bg1"/>
                </a:solidFill>
              </a:rPr>
              <a:t>债券价格</a:t>
            </a:r>
            <a:r>
              <a:rPr lang="en-US" altLang="zh-CN" sz="1800" dirty="0">
                <a:solidFill>
                  <a:schemeClr val="bg1"/>
                </a:solidFill>
              </a:rPr>
              <a:t>-</a:t>
            </a:r>
            <a:r>
              <a:rPr lang="zh-CN" altLang="zh-CN" sz="1800" dirty="0">
                <a:solidFill>
                  <a:schemeClr val="bg1"/>
                </a:solidFill>
              </a:rPr>
              <a:t>收益率曲线是一条从左上向右下倾斜，并且下凸的曲线。</a:t>
            </a:r>
          </a:p>
          <a:p>
            <a:pPr marL="0" indent="0">
              <a:buNone/>
            </a:pPr>
            <a:endParaRPr lang="en-US" altLang="zh-CN" sz="1800" b="1" dirty="0" smtClean="0">
              <a:solidFill>
                <a:schemeClr val="bg1"/>
              </a:solidFill>
              <a:latin typeface="宋体" pitchFamily="2" charset="-122"/>
              <a:ea typeface="宋体" pitchFamily="2" charset="-122"/>
            </a:endParaRPr>
          </a:p>
        </p:txBody>
      </p:sp>
      <p:pic>
        <p:nvPicPr>
          <p:cNvPr id="3" name="图片 2" descr="凸性">
            <a:hlinkClick r:id="rId2" tooltip="凸性"/>
          </p:cNvPr>
          <p:cNvPicPr/>
          <p:nvPr/>
        </p:nvPicPr>
        <p:blipFill>
          <a:blip r:embed="rId3">
            <a:extLst>
              <a:ext uri="{28A0092B-C50C-407E-A947-70E740481C1C}">
                <a14:useLocalDpi xmlns:a14="http://schemas.microsoft.com/office/drawing/2010/main" val="0"/>
              </a:ext>
            </a:extLst>
          </a:blip>
          <a:srcRect/>
          <a:stretch>
            <a:fillRect/>
          </a:stretch>
        </p:blipFill>
        <p:spPr bwMode="auto">
          <a:xfrm>
            <a:off x="1066800" y="4038600"/>
            <a:ext cx="3733800" cy="2407920"/>
          </a:xfrm>
          <a:prstGeom prst="rect">
            <a:avLst/>
          </a:prstGeom>
          <a:noFill/>
          <a:ln>
            <a:noFill/>
          </a:ln>
        </p:spPr>
      </p:pic>
    </p:spTree>
    <p:extLst>
      <p:ext uri="{BB962C8B-B14F-4D97-AF65-F5344CB8AC3E}">
        <p14:creationId xmlns:p14="http://schemas.microsoft.com/office/powerpoint/2010/main" val="40134532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zh-CN" altLang="en-US" sz="1800" dirty="0">
                <a:solidFill>
                  <a:schemeClr val="bg1"/>
                </a:solidFill>
              </a:rPr>
              <a:t>从</a:t>
            </a:r>
            <a:r>
              <a:rPr lang="zh-CN" altLang="zh-CN" sz="1800" dirty="0" smtClean="0">
                <a:solidFill>
                  <a:schemeClr val="bg1"/>
                </a:solidFill>
              </a:rPr>
              <a:t>完整</a:t>
            </a:r>
            <a:r>
              <a:rPr lang="zh-CN" altLang="zh-CN" sz="1800" dirty="0">
                <a:solidFill>
                  <a:schemeClr val="bg1"/>
                </a:solidFill>
              </a:rPr>
              <a:t>的收益率变化导致债券价格变化的</a:t>
            </a:r>
            <a:r>
              <a:rPr lang="zh-CN" altLang="zh-CN" sz="1800" dirty="0" smtClean="0">
                <a:solidFill>
                  <a:schemeClr val="bg1"/>
                </a:solidFill>
              </a:rPr>
              <a:t>公式：</a:t>
            </a:r>
            <a:endParaRPr lang="zh-CN" altLang="zh-CN" sz="1800" dirty="0">
              <a:solidFill>
                <a:schemeClr val="bg1"/>
              </a:solidFill>
            </a:endParaRPr>
          </a:p>
          <a:p>
            <a:pPr marL="0" indent="0">
              <a:buNone/>
            </a:pPr>
            <a:r>
              <a:rPr lang="zh-CN" altLang="zh-CN" sz="3200" dirty="0">
                <a:solidFill>
                  <a:schemeClr val="bg1"/>
                </a:solidFill>
              </a:rPr>
              <a:t>Δ</a:t>
            </a:r>
            <a:r>
              <a:rPr lang="en-US" altLang="zh-CN" sz="3200" dirty="0">
                <a:solidFill>
                  <a:schemeClr val="bg1"/>
                </a:solidFill>
              </a:rPr>
              <a:t>P/P=-D</a:t>
            </a:r>
            <a:r>
              <a:rPr lang="en-US" altLang="zh-CN" sz="3200" baseline="-25000" dirty="0">
                <a:solidFill>
                  <a:schemeClr val="bg1"/>
                </a:solidFill>
              </a:rPr>
              <a:t>*</a:t>
            </a:r>
            <a:r>
              <a:rPr lang="en-US" altLang="zh-CN" sz="3200" dirty="0">
                <a:solidFill>
                  <a:schemeClr val="bg1"/>
                </a:solidFill>
              </a:rPr>
              <a:t>*</a:t>
            </a:r>
            <a:r>
              <a:rPr lang="zh-CN" altLang="zh-CN" sz="3200" dirty="0">
                <a:solidFill>
                  <a:schemeClr val="bg1"/>
                </a:solidFill>
              </a:rPr>
              <a:t>Δ</a:t>
            </a:r>
            <a:r>
              <a:rPr lang="en-US" altLang="zh-CN" sz="3200" dirty="0" err="1">
                <a:solidFill>
                  <a:schemeClr val="bg1"/>
                </a:solidFill>
              </a:rPr>
              <a:t>y+C</a:t>
            </a:r>
            <a:r>
              <a:rPr lang="en-US" altLang="zh-CN" sz="3200" dirty="0">
                <a:solidFill>
                  <a:schemeClr val="bg1"/>
                </a:solidFill>
              </a:rPr>
              <a:t>*</a:t>
            </a:r>
            <a:r>
              <a:rPr lang="zh-CN" altLang="zh-CN" sz="3200" dirty="0">
                <a:solidFill>
                  <a:schemeClr val="bg1"/>
                </a:solidFill>
              </a:rPr>
              <a:t>（Δ</a:t>
            </a:r>
            <a:r>
              <a:rPr lang="en-US" altLang="zh-CN" sz="3200" dirty="0">
                <a:solidFill>
                  <a:schemeClr val="bg1"/>
                </a:solidFill>
              </a:rPr>
              <a:t>y</a:t>
            </a:r>
            <a:r>
              <a:rPr lang="zh-CN" altLang="zh-CN" sz="3200" dirty="0">
                <a:solidFill>
                  <a:schemeClr val="bg1"/>
                </a:solidFill>
              </a:rPr>
              <a:t>）</a:t>
            </a:r>
            <a:r>
              <a:rPr lang="en-US" altLang="zh-CN" sz="3200" baseline="30000" dirty="0">
                <a:solidFill>
                  <a:schemeClr val="bg1"/>
                </a:solidFill>
              </a:rPr>
              <a:t>2</a:t>
            </a:r>
            <a:r>
              <a:rPr lang="en-US" altLang="zh-CN" sz="3200" dirty="0">
                <a:solidFill>
                  <a:schemeClr val="bg1"/>
                </a:solidFill>
              </a:rPr>
              <a:t>/2</a:t>
            </a:r>
            <a:endParaRPr lang="zh-CN" altLang="zh-CN" sz="3200" dirty="0">
              <a:solidFill>
                <a:schemeClr val="bg1"/>
              </a:solidFill>
            </a:endParaRPr>
          </a:p>
          <a:p>
            <a:pPr marL="0" indent="0">
              <a:buNone/>
            </a:pPr>
            <a:r>
              <a:rPr lang="zh-CN" altLang="zh-CN" sz="1800" dirty="0">
                <a:solidFill>
                  <a:schemeClr val="bg1"/>
                </a:solidFill>
              </a:rPr>
              <a:t>可以看出收益率变化越大，那么凸性的影响越明显，修正久期的套期保值误差就会越大。因此在实际运用中，不仅需要考虑久期，还需考虑凸性的问题。</a:t>
            </a:r>
          </a:p>
          <a:p>
            <a:pPr marL="0" indent="0">
              <a:buNone/>
            </a:pPr>
            <a:r>
              <a:rPr lang="zh-CN" altLang="zh-CN" sz="1800" b="1" dirty="0">
                <a:solidFill>
                  <a:schemeClr val="bg1"/>
                </a:solidFill>
              </a:rPr>
              <a:t>（</a:t>
            </a:r>
            <a:r>
              <a:rPr lang="en-US" altLang="zh-CN" sz="1800" b="1" dirty="0">
                <a:solidFill>
                  <a:schemeClr val="bg1"/>
                </a:solidFill>
              </a:rPr>
              <a:t>2</a:t>
            </a:r>
            <a:r>
              <a:rPr lang="zh-CN" altLang="zh-CN" sz="1800" b="1" dirty="0" smtClean="0">
                <a:solidFill>
                  <a:schemeClr val="bg1"/>
                </a:solidFill>
              </a:rPr>
              <a:t>）收益率曲线的</a:t>
            </a:r>
            <a:r>
              <a:rPr lang="zh-CN" altLang="en-US" sz="1800" b="1" dirty="0" smtClean="0">
                <a:solidFill>
                  <a:schemeClr val="bg1"/>
                </a:solidFill>
              </a:rPr>
              <a:t>非</a:t>
            </a:r>
            <a:r>
              <a:rPr lang="zh-CN" altLang="zh-CN" sz="1800" b="1" dirty="0" smtClean="0">
                <a:solidFill>
                  <a:schemeClr val="bg1"/>
                </a:solidFill>
              </a:rPr>
              <a:t>平行移动</a:t>
            </a:r>
            <a:endParaRPr lang="zh-CN" altLang="zh-CN" sz="1800"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久</a:t>
            </a:r>
            <a:r>
              <a:rPr lang="zh-CN" altLang="zh-CN" sz="1800" dirty="0">
                <a:solidFill>
                  <a:schemeClr val="bg1"/>
                </a:solidFill>
              </a:rPr>
              <a:t>期的另外一个缺陷就是假定不同期限的收益率变化幅度相同。但是，事实是短期利率的波动率要高于长期利率的波动率，并且两者的相关性很弱，甚至经常出现方向相反的运动。因此，在进行利率风险对冲时，可以将收益率曲线分为若干时间段，对每一时间段进行分别对冲。方法是：假定末一区间段是</a:t>
            </a:r>
            <a:r>
              <a:rPr lang="en-US" altLang="zh-CN" sz="1800" dirty="0">
                <a:solidFill>
                  <a:schemeClr val="bg1"/>
                </a:solidFill>
              </a:rPr>
              <a:t>t</a:t>
            </a:r>
            <a:r>
              <a:rPr lang="zh-CN" altLang="zh-CN" sz="1800" dirty="0">
                <a:solidFill>
                  <a:schemeClr val="bg1"/>
                </a:solidFill>
              </a:rPr>
              <a:t>到</a:t>
            </a:r>
            <a:r>
              <a:rPr lang="en-US" altLang="zh-CN" sz="1800" dirty="0">
                <a:solidFill>
                  <a:schemeClr val="bg1"/>
                </a:solidFill>
              </a:rPr>
              <a:t>T</a:t>
            </a:r>
            <a:r>
              <a:rPr lang="zh-CN" altLang="zh-CN" sz="1800" dirty="0">
                <a:solidFill>
                  <a:schemeClr val="bg1"/>
                </a:solidFill>
              </a:rPr>
              <a:t>时间段，检验该时间段内收益率增加Δ</a:t>
            </a:r>
            <a:r>
              <a:rPr lang="en-US" altLang="zh-CN" sz="1800" dirty="0">
                <a:solidFill>
                  <a:schemeClr val="bg1"/>
                </a:solidFill>
              </a:rPr>
              <a:t>y</a:t>
            </a:r>
            <a:r>
              <a:rPr lang="zh-CN" altLang="zh-CN" sz="1800" dirty="0">
                <a:solidFill>
                  <a:schemeClr val="bg1"/>
                </a:solidFill>
              </a:rPr>
              <a:t>，同时其他时间段的收益率保持不变时对组合的影响，如果影响较大，就进行相应的对冲交易，这种方法也叫做缺口管理</a:t>
            </a:r>
            <a:r>
              <a:rPr lang="zh-CN" altLang="zh-CN" sz="1800" dirty="0" smtClean="0">
                <a:solidFill>
                  <a:schemeClr val="bg1"/>
                </a:solidFill>
              </a:rPr>
              <a:t>。</a:t>
            </a:r>
            <a:endParaRPr lang="en-US" altLang="zh-CN" sz="1800" dirty="0" smtClean="0">
              <a:solidFill>
                <a:schemeClr val="bg1"/>
              </a:solidFill>
            </a:endParaRPr>
          </a:p>
          <a:p>
            <a:pPr marL="0" indent="0">
              <a:buNone/>
            </a:pPr>
            <a:r>
              <a:rPr lang="zh-CN" altLang="en-US" sz="1800" b="1" dirty="0" smtClean="0">
                <a:solidFill>
                  <a:schemeClr val="bg1"/>
                </a:solidFill>
              </a:rPr>
              <a:t>（</a:t>
            </a:r>
            <a:r>
              <a:rPr lang="en-US" altLang="zh-CN" sz="1800" b="1" dirty="0" smtClean="0">
                <a:solidFill>
                  <a:schemeClr val="bg1"/>
                </a:solidFill>
              </a:rPr>
              <a:t>3</a:t>
            </a:r>
            <a:r>
              <a:rPr lang="zh-CN" altLang="en-US" sz="1800" b="1" dirty="0" smtClean="0">
                <a:solidFill>
                  <a:schemeClr val="bg1"/>
                </a:solidFill>
              </a:rPr>
              <a:t>）未考虑交割期权</a:t>
            </a:r>
            <a:endParaRPr lang="en-US" altLang="zh-CN" sz="1800" b="1" dirty="0" smtClean="0">
              <a:solidFill>
                <a:schemeClr val="bg1"/>
              </a:solidFill>
            </a:endParaRPr>
          </a:p>
          <a:p>
            <a:pPr marL="0" indent="0">
              <a:buNone/>
            </a:pPr>
            <a:r>
              <a:rPr lang="en-US" altLang="zh-CN" sz="1800" dirty="0">
                <a:solidFill>
                  <a:schemeClr val="bg1"/>
                </a:solidFill>
              </a:rPr>
              <a:t> </a:t>
            </a:r>
            <a:r>
              <a:rPr lang="en-US" altLang="zh-CN" sz="1800" dirty="0" smtClean="0">
                <a:solidFill>
                  <a:schemeClr val="bg1"/>
                </a:solidFill>
              </a:rPr>
              <a:t>      </a:t>
            </a:r>
            <a:r>
              <a:rPr lang="zh-CN" altLang="en-US" sz="1800" dirty="0" smtClean="0">
                <a:solidFill>
                  <a:schemeClr val="bg1"/>
                </a:solidFill>
              </a:rPr>
              <a:t>国债期货价格中包括交割期权的价值，但上述方法并未考虑，因此实际交易中为了精确交易，需要进行期权调整。</a:t>
            </a:r>
            <a:endParaRPr lang="zh-CN" altLang="zh-CN" sz="1800" dirty="0">
              <a:solidFill>
                <a:schemeClr val="bg1"/>
              </a:solidFill>
            </a:endParaRPr>
          </a:p>
          <a:p>
            <a:pPr marL="0" indent="0">
              <a:buNone/>
            </a:pPr>
            <a:endParaRPr lang="en-US" altLang="zh-CN" sz="1800"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39968721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b="1" dirty="0">
                <a:solidFill>
                  <a:schemeClr val="bg1"/>
                </a:solidFill>
              </a:rPr>
              <a:t>4</a:t>
            </a:r>
            <a:r>
              <a:rPr lang="zh-CN" altLang="zh-CN" sz="1800" b="1" dirty="0">
                <a:solidFill>
                  <a:schemeClr val="bg1"/>
                </a:solidFill>
              </a:rPr>
              <a:t>、信用债的套期保值</a:t>
            </a:r>
            <a:endParaRPr lang="zh-CN" altLang="zh-CN" sz="1800"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普遍</a:t>
            </a:r>
            <a:r>
              <a:rPr lang="zh-CN" altLang="zh-CN" sz="1800" dirty="0">
                <a:solidFill>
                  <a:schemeClr val="bg1"/>
                </a:solidFill>
              </a:rPr>
              <a:t>方法是使用回归分析法，求出信用债和国债期货收益率的贝塔值β：</a:t>
            </a:r>
          </a:p>
          <a:p>
            <a:pPr marL="0" indent="0">
              <a:buNone/>
            </a:pPr>
            <a:r>
              <a:rPr lang="en-US" altLang="zh-CN" sz="3200" b="1" dirty="0">
                <a:solidFill>
                  <a:schemeClr val="bg1"/>
                </a:solidFill>
              </a:rPr>
              <a:t>y=a+</a:t>
            </a:r>
            <a:r>
              <a:rPr lang="zh-CN" altLang="zh-CN" sz="3200" b="1" dirty="0">
                <a:solidFill>
                  <a:schemeClr val="bg1"/>
                </a:solidFill>
              </a:rPr>
              <a:t>β</a:t>
            </a:r>
            <a:r>
              <a:rPr lang="en-US" altLang="zh-CN" sz="3200" b="1" dirty="0" err="1">
                <a:solidFill>
                  <a:schemeClr val="bg1"/>
                </a:solidFill>
              </a:rPr>
              <a:t>x+e</a:t>
            </a:r>
            <a:endParaRPr lang="zh-CN" altLang="zh-CN" sz="3200" dirty="0">
              <a:solidFill>
                <a:schemeClr val="bg1"/>
              </a:solidFill>
            </a:endParaRPr>
          </a:p>
          <a:p>
            <a:pPr marL="0" indent="0">
              <a:buNone/>
            </a:pPr>
            <a:r>
              <a:rPr lang="zh-CN" altLang="zh-CN" sz="1800" dirty="0">
                <a:solidFill>
                  <a:schemeClr val="bg1"/>
                </a:solidFill>
              </a:rPr>
              <a:t>套期保值的数量为：</a:t>
            </a:r>
          </a:p>
          <a:p>
            <a:pPr marL="0" indent="0">
              <a:buNone/>
            </a:pPr>
            <a:r>
              <a:rPr lang="en-US" altLang="zh-CN" sz="1800" dirty="0" smtClean="0">
                <a:solidFill>
                  <a:schemeClr val="bg1"/>
                </a:solidFill>
              </a:rPr>
              <a:t>      </a:t>
            </a:r>
            <a:r>
              <a:rPr lang="zh-CN" altLang="zh-CN" sz="1800" b="1" dirty="0" smtClean="0">
                <a:solidFill>
                  <a:schemeClr val="bg1"/>
                </a:solidFill>
              </a:rPr>
              <a:t>期货</a:t>
            </a:r>
            <a:r>
              <a:rPr lang="zh-CN" altLang="zh-CN" sz="1800" b="1" dirty="0">
                <a:solidFill>
                  <a:schemeClr val="bg1"/>
                </a:solidFill>
              </a:rPr>
              <a:t>合约数量</a:t>
            </a:r>
            <a:r>
              <a:rPr lang="en-US" altLang="zh-CN" sz="1800" b="1" dirty="0">
                <a:solidFill>
                  <a:schemeClr val="bg1"/>
                </a:solidFill>
              </a:rPr>
              <a:t>=</a:t>
            </a:r>
            <a:r>
              <a:rPr lang="zh-CN" altLang="zh-CN" sz="1800" b="1" dirty="0">
                <a:solidFill>
                  <a:schemeClr val="bg1"/>
                </a:solidFill>
              </a:rPr>
              <a:t>贝塔值</a:t>
            </a:r>
            <a:r>
              <a:rPr lang="en-US" altLang="zh-CN" sz="1800" b="1" dirty="0">
                <a:solidFill>
                  <a:schemeClr val="bg1"/>
                </a:solidFill>
              </a:rPr>
              <a:t>*</a:t>
            </a:r>
            <a:r>
              <a:rPr lang="zh-CN" altLang="zh-CN" sz="1800" b="1" dirty="0">
                <a:solidFill>
                  <a:schemeClr val="bg1"/>
                </a:solidFill>
              </a:rPr>
              <a:t>组合市价</a:t>
            </a:r>
            <a:r>
              <a:rPr lang="en-US" altLang="zh-CN" sz="1800" b="1" dirty="0">
                <a:solidFill>
                  <a:schemeClr val="bg1"/>
                </a:solidFill>
              </a:rPr>
              <a:t>/</a:t>
            </a:r>
            <a:r>
              <a:rPr lang="zh-CN" altLang="zh-CN" sz="1800" b="1" dirty="0">
                <a:solidFill>
                  <a:schemeClr val="bg1"/>
                </a:solidFill>
              </a:rPr>
              <a:t>期货市价</a:t>
            </a:r>
            <a:r>
              <a:rPr lang="en-US" altLang="zh-CN" sz="1800" b="1" dirty="0">
                <a:solidFill>
                  <a:schemeClr val="bg1"/>
                </a:solidFill>
              </a:rPr>
              <a:t>*</a:t>
            </a:r>
            <a:r>
              <a:rPr lang="zh-CN" altLang="zh-CN" sz="1800" b="1" dirty="0">
                <a:solidFill>
                  <a:schemeClr val="bg1"/>
                </a:solidFill>
              </a:rPr>
              <a:t>（目标久期</a:t>
            </a:r>
            <a:r>
              <a:rPr lang="en-US" altLang="zh-CN" sz="1800" b="1" dirty="0">
                <a:solidFill>
                  <a:schemeClr val="bg1"/>
                </a:solidFill>
              </a:rPr>
              <a:t>-</a:t>
            </a:r>
            <a:r>
              <a:rPr lang="zh-CN" altLang="zh-CN" sz="1800" b="1" dirty="0">
                <a:solidFill>
                  <a:schemeClr val="bg1"/>
                </a:solidFill>
              </a:rPr>
              <a:t>组合的修正久期）</a:t>
            </a:r>
            <a:r>
              <a:rPr lang="en-US" altLang="zh-CN" sz="1800" b="1" dirty="0">
                <a:solidFill>
                  <a:schemeClr val="bg1"/>
                </a:solidFill>
              </a:rPr>
              <a:t>/</a:t>
            </a:r>
            <a:r>
              <a:rPr lang="zh-CN" altLang="zh-CN" sz="1800" b="1" dirty="0">
                <a:solidFill>
                  <a:schemeClr val="bg1"/>
                </a:solidFill>
              </a:rPr>
              <a:t>最便宜交割债券的修正久期</a:t>
            </a:r>
          </a:p>
          <a:p>
            <a:pPr marL="0" indent="0">
              <a:buNone/>
            </a:pPr>
            <a:r>
              <a:rPr lang="zh-CN" altLang="zh-CN" sz="1800" dirty="0">
                <a:solidFill>
                  <a:schemeClr val="bg1"/>
                </a:solidFill>
              </a:rPr>
              <a:t>完全套保，则目标久期为零，不为零的情况也称为组合的久期调整</a:t>
            </a:r>
            <a:r>
              <a:rPr lang="zh-CN" altLang="zh-CN" sz="1800" dirty="0" smtClean="0">
                <a:solidFill>
                  <a:schemeClr val="bg1"/>
                </a:solidFill>
              </a:rPr>
              <a:t>。</a:t>
            </a:r>
            <a:endParaRPr lang="en-US" altLang="zh-CN" sz="1800" dirty="0" smtClean="0">
              <a:solidFill>
                <a:schemeClr val="bg1"/>
              </a:solidFill>
            </a:endParaRPr>
          </a:p>
          <a:p>
            <a:pPr marL="0" indent="0">
              <a:buNone/>
            </a:pPr>
            <a:endParaRPr lang="en-US" altLang="zh-CN" sz="1800" dirty="0">
              <a:solidFill>
                <a:schemeClr val="bg1"/>
              </a:solidFill>
            </a:endParaRPr>
          </a:p>
          <a:p>
            <a:pPr marL="0" indent="0">
              <a:buNone/>
            </a:pPr>
            <a:r>
              <a:rPr lang="zh-CN" altLang="en-US" sz="1800" dirty="0" smtClean="0">
                <a:solidFill>
                  <a:schemeClr val="bg1"/>
                </a:solidFill>
              </a:rPr>
              <a:t>缺点：</a:t>
            </a:r>
            <a:endParaRPr lang="en-US" altLang="zh-CN" sz="1800" dirty="0" smtClean="0">
              <a:solidFill>
                <a:schemeClr val="bg1"/>
              </a:solidFill>
            </a:endParaRPr>
          </a:p>
          <a:p>
            <a:pPr marL="0" indent="0">
              <a:buNone/>
            </a:pPr>
            <a:r>
              <a:rPr lang="en-US" altLang="zh-CN" sz="1800" dirty="0" smtClean="0">
                <a:solidFill>
                  <a:schemeClr val="bg1"/>
                </a:solidFill>
              </a:rPr>
              <a:t>1</a:t>
            </a:r>
            <a:r>
              <a:rPr lang="zh-CN" altLang="en-US" sz="1800" dirty="0" smtClean="0">
                <a:solidFill>
                  <a:schemeClr val="bg1"/>
                </a:solidFill>
              </a:rPr>
              <a:t>、</a:t>
            </a:r>
            <a:r>
              <a:rPr lang="el-GR" altLang="zh-CN" sz="1800" dirty="0" smtClean="0">
                <a:solidFill>
                  <a:schemeClr val="bg1"/>
                </a:solidFill>
              </a:rPr>
              <a:t>β</a:t>
            </a:r>
            <a:r>
              <a:rPr lang="zh-CN" altLang="en-US" sz="1800" dirty="0" smtClean="0">
                <a:solidFill>
                  <a:schemeClr val="bg1"/>
                </a:solidFill>
              </a:rPr>
              <a:t>值经常不稳定，波动较大；</a:t>
            </a:r>
            <a:endParaRPr lang="en-US" altLang="zh-CN" sz="1800" dirty="0" smtClean="0">
              <a:solidFill>
                <a:schemeClr val="bg1"/>
              </a:solidFill>
            </a:endParaRPr>
          </a:p>
          <a:p>
            <a:pPr marL="0" indent="0">
              <a:buNone/>
            </a:pPr>
            <a:r>
              <a:rPr lang="en-US" altLang="zh-CN" sz="1800" dirty="0" smtClean="0">
                <a:solidFill>
                  <a:schemeClr val="bg1"/>
                </a:solidFill>
              </a:rPr>
              <a:t>2</a:t>
            </a:r>
            <a:r>
              <a:rPr lang="zh-CN" altLang="en-US" sz="1800" dirty="0" smtClean="0">
                <a:solidFill>
                  <a:schemeClr val="bg1"/>
                </a:solidFill>
              </a:rPr>
              <a:t>、信用债有信用风险，这里并未考虑，应加入</a:t>
            </a:r>
            <a:r>
              <a:rPr lang="en-US" altLang="zh-CN" sz="1800" dirty="0" smtClean="0">
                <a:solidFill>
                  <a:schemeClr val="bg1"/>
                </a:solidFill>
              </a:rPr>
              <a:t>CDS</a:t>
            </a:r>
            <a:r>
              <a:rPr lang="zh-CN" altLang="en-US" sz="1800" dirty="0" smtClean="0">
                <a:solidFill>
                  <a:schemeClr val="bg1"/>
                </a:solidFill>
              </a:rPr>
              <a:t>；</a:t>
            </a:r>
            <a:endParaRPr lang="en-US" altLang="zh-CN" sz="1800" dirty="0" smtClean="0">
              <a:solidFill>
                <a:schemeClr val="bg1"/>
              </a:solidFill>
            </a:endParaRPr>
          </a:p>
          <a:p>
            <a:pPr marL="0" indent="0">
              <a:buNone/>
            </a:pPr>
            <a:r>
              <a:rPr lang="en-US" altLang="zh-CN" sz="1800" dirty="0" smtClean="0">
                <a:solidFill>
                  <a:schemeClr val="bg1"/>
                </a:solidFill>
              </a:rPr>
              <a:t>3</a:t>
            </a:r>
            <a:r>
              <a:rPr lang="zh-CN" altLang="en-US" sz="1800" dirty="0" smtClean="0">
                <a:solidFill>
                  <a:schemeClr val="bg1"/>
                </a:solidFill>
              </a:rPr>
              <a:t>、未考虑交割期权。</a:t>
            </a:r>
            <a:endParaRPr lang="zh-CN" altLang="zh-CN" sz="1800" dirty="0">
              <a:solidFill>
                <a:schemeClr val="bg1"/>
              </a:solidFill>
            </a:endParaRPr>
          </a:p>
          <a:p>
            <a:pPr marL="0" indent="0">
              <a:buNone/>
            </a:pPr>
            <a:endParaRPr lang="en-US" altLang="zh-CN" sz="1800"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40614254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zh-CN" altLang="zh-CN" b="1" dirty="0">
                <a:solidFill>
                  <a:schemeClr val="bg1"/>
                </a:solidFill>
              </a:rPr>
              <a:t>三、套利策略</a:t>
            </a:r>
            <a:endParaRPr lang="zh-CN" altLang="zh-CN"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套利</a:t>
            </a:r>
            <a:r>
              <a:rPr lang="zh-CN" altLang="zh-CN" sz="1800" dirty="0">
                <a:solidFill>
                  <a:schemeClr val="bg1"/>
                </a:solidFill>
              </a:rPr>
              <a:t>就是指利用两种商品之间不合理的价格关系，通过买进或卖出低谷或高估的商品，在未来价格重新回归合理过程中获取价差收益的交易行为。套利可以分为期现套利、跨期套利、跨品种套利和跨市场套利。</a:t>
            </a:r>
          </a:p>
          <a:p>
            <a:pPr marL="0" indent="0">
              <a:buNone/>
            </a:pPr>
            <a:r>
              <a:rPr lang="en-US" altLang="zh-CN" sz="1800" b="1" dirty="0">
                <a:solidFill>
                  <a:schemeClr val="bg1"/>
                </a:solidFill>
              </a:rPr>
              <a:t>1</a:t>
            </a:r>
            <a:r>
              <a:rPr lang="zh-CN" altLang="zh-CN" sz="1800" b="1" dirty="0">
                <a:solidFill>
                  <a:schemeClr val="bg1"/>
                </a:solidFill>
              </a:rPr>
              <a:t>、期现套利</a:t>
            </a:r>
            <a:endParaRPr lang="zh-CN" altLang="zh-CN" sz="1800"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国债</a:t>
            </a:r>
            <a:r>
              <a:rPr lang="zh-CN" altLang="zh-CN" sz="1800" dirty="0">
                <a:solidFill>
                  <a:schemeClr val="bg1"/>
                </a:solidFill>
              </a:rPr>
              <a:t>期货的期现套利是指利用最便宜交割债券的远期价格与期货价格不同时，买入低估的一方同时卖出高估的一方，获得收益的行为。例如当最便宜交割债券的远期价格低于期货价格时，则买入最便宜交割债券，卖出国债期货，当两者相同时分别平仓，反之，则进行相反的操作。</a:t>
            </a:r>
          </a:p>
          <a:p>
            <a:pPr marL="0" indent="0">
              <a:buNone/>
            </a:pPr>
            <a:endParaRPr lang="en-US" altLang="zh-CN" sz="1800"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3239446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b="1" dirty="0">
                <a:solidFill>
                  <a:schemeClr val="bg1"/>
                </a:solidFill>
              </a:rPr>
              <a:t>2</a:t>
            </a:r>
            <a:r>
              <a:rPr lang="zh-CN" altLang="zh-CN" sz="1800" b="1" dirty="0">
                <a:solidFill>
                  <a:schemeClr val="bg1"/>
                </a:solidFill>
              </a:rPr>
              <a:t>、跨期套利</a:t>
            </a:r>
            <a:endParaRPr lang="zh-CN" altLang="zh-CN" sz="1800"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跨</a:t>
            </a:r>
            <a:r>
              <a:rPr lang="zh-CN" altLang="zh-CN" sz="1800" dirty="0">
                <a:solidFill>
                  <a:schemeClr val="bg1"/>
                </a:solidFill>
              </a:rPr>
              <a:t>期套利是指利用不同月份到期的国债期货价格之间的差值，大于持有成本时，则买入低估月份的国债期货合约，卖出高于月份的国债期货合约。</a:t>
            </a:r>
          </a:p>
          <a:p>
            <a:endParaRPr lang="en-US" altLang="zh-CN" sz="1800" b="1" dirty="0" smtClean="0">
              <a:solidFill>
                <a:schemeClr val="bg1"/>
              </a:solidFill>
            </a:endParaRPr>
          </a:p>
          <a:p>
            <a:pPr marL="0" indent="0">
              <a:buNone/>
            </a:pPr>
            <a:r>
              <a:rPr lang="en-US" altLang="zh-CN" sz="1800" b="1" dirty="0" smtClean="0">
                <a:solidFill>
                  <a:schemeClr val="bg1"/>
                </a:solidFill>
              </a:rPr>
              <a:t>3</a:t>
            </a:r>
            <a:r>
              <a:rPr lang="zh-CN" altLang="zh-CN" sz="1800" b="1" dirty="0">
                <a:solidFill>
                  <a:schemeClr val="bg1"/>
                </a:solidFill>
              </a:rPr>
              <a:t>、跨品种套利</a:t>
            </a:r>
            <a:endParaRPr lang="zh-CN" altLang="zh-CN" sz="1800"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跨</a:t>
            </a:r>
            <a:r>
              <a:rPr lang="zh-CN" altLang="zh-CN" sz="1800" dirty="0">
                <a:solidFill>
                  <a:schemeClr val="bg1"/>
                </a:solidFill>
              </a:rPr>
              <a:t>品种套利是指利用国债期货与交易所上市的其他品种进行套利的行为，常见的是国债期货与股指期货的套利。但是我国股市和债市的相关度不高，上交过国债指数与上证综合指数的相关性系数为</a:t>
            </a:r>
            <a:r>
              <a:rPr lang="en-US" altLang="zh-CN" sz="1800" dirty="0">
                <a:solidFill>
                  <a:schemeClr val="bg1"/>
                </a:solidFill>
              </a:rPr>
              <a:t>-0.017.</a:t>
            </a:r>
            <a:r>
              <a:rPr lang="zh-CN" altLang="zh-CN" sz="1800" dirty="0">
                <a:solidFill>
                  <a:schemeClr val="bg1"/>
                </a:solidFill>
              </a:rPr>
              <a:t>国债期货上市后，两者之间的套利</a:t>
            </a:r>
            <a:r>
              <a:rPr lang="zh-CN" altLang="zh-CN" sz="1800" dirty="0" smtClean="0">
                <a:solidFill>
                  <a:schemeClr val="bg1"/>
                </a:solidFill>
              </a:rPr>
              <a:t>风险较大</a:t>
            </a:r>
            <a:r>
              <a:rPr lang="zh-CN" altLang="zh-CN" sz="1800" dirty="0">
                <a:solidFill>
                  <a:schemeClr val="bg1"/>
                </a:solidFill>
              </a:rPr>
              <a:t>。</a:t>
            </a:r>
          </a:p>
          <a:p>
            <a:pPr marL="0" indent="0">
              <a:buNone/>
            </a:pPr>
            <a:endParaRPr lang="en-US" altLang="zh-CN" sz="1800"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39659644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a:xfrm>
            <a:off x="228600" y="990600"/>
            <a:ext cx="8610600" cy="5248275"/>
          </a:xfrm>
        </p:spPr>
        <p:txBody>
          <a:bodyPr/>
          <a:lstStyle/>
          <a:p>
            <a:pPr marL="0" indent="0">
              <a:buNone/>
            </a:pPr>
            <a:r>
              <a:rPr lang="en-US" altLang="zh-CN" sz="1800" b="1" dirty="0">
                <a:solidFill>
                  <a:schemeClr val="bg1"/>
                </a:solidFill>
              </a:rPr>
              <a:t>4</a:t>
            </a:r>
            <a:r>
              <a:rPr lang="zh-CN" altLang="zh-CN" sz="1800" b="1" dirty="0">
                <a:solidFill>
                  <a:schemeClr val="bg1"/>
                </a:solidFill>
              </a:rPr>
              <a:t>、跨市场套利</a:t>
            </a:r>
            <a:endParaRPr lang="zh-CN" altLang="zh-CN" sz="1800"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跨</a:t>
            </a:r>
            <a:r>
              <a:rPr lang="zh-CN" altLang="zh-CN" sz="1800" dirty="0">
                <a:solidFill>
                  <a:schemeClr val="bg1"/>
                </a:solidFill>
              </a:rPr>
              <a:t>市场套利是指利用相同或者相似期货合约在不同交易所之间进行交易，当两者走势偏离正常值时，买入低估的合约，卖出高估的合约。我国国债期货只在中金所交易，因此国内不能进行跨市套利，而非</a:t>
            </a:r>
            <a:r>
              <a:rPr lang="en-US" altLang="zh-CN" sz="1800" dirty="0">
                <a:solidFill>
                  <a:schemeClr val="bg1"/>
                </a:solidFill>
              </a:rPr>
              <a:t>1994 </a:t>
            </a:r>
            <a:r>
              <a:rPr lang="zh-CN" altLang="zh-CN" sz="1800" dirty="0">
                <a:solidFill>
                  <a:schemeClr val="bg1"/>
                </a:solidFill>
              </a:rPr>
              <a:t>年推出的国债期货，在北京、上海、深圳等交易所上市。只能与国外利率期货进行套利，但我国利率走势与国外利率走势相关度太</a:t>
            </a:r>
            <a:r>
              <a:rPr lang="zh-CN" altLang="zh-CN" sz="1800" dirty="0" smtClean="0">
                <a:solidFill>
                  <a:schemeClr val="bg1"/>
                </a:solidFill>
              </a:rPr>
              <a:t>低</a:t>
            </a:r>
            <a:r>
              <a:rPr lang="zh-CN" altLang="en-US" sz="1800" dirty="0" smtClean="0">
                <a:solidFill>
                  <a:schemeClr val="bg1"/>
                </a:solidFill>
              </a:rPr>
              <a:t>，也</a:t>
            </a:r>
            <a:r>
              <a:rPr lang="zh-CN" altLang="zh-CN" sz="1800" dirty="0" smtClean="0">
                <a:solidFill>
                  <a:schemeClr val="bg1"/>
                </a:solidFill>
              </a:rPr>
              <a:t>不</a:t>
            </a:r>
            <a:r>
              <a:rPr lang="zh-CN" altLang="zh-CN" sz="1800" dirty="0">
                <a:solidFill>
                  <a:schemeClr val="bg1"/>
                </a:solidFill>
              </a:rPr>
              <a:t>具备套利条件。</a:t>
            </a:r>
          </a:p>
          <a:p>
            <a:pPr marL="0" indent="0">
              <a:buNone/>
            </a:pPr>
            <a:r>
              <a:rPr lang="en-US" altLang="zh-CN" sz="1800" dirty="0" smtClean="0">
                <a:solidFill>
                  <a:schemeClr val="bg1"/>
                </a:solidFill>
              </a:rPr>
              <a:t>        </a:t>
            </a:r>
            <a:r>
              <a:rPr lang="zh-CN" altLang="zh-CN" sz="1800" b="1" dirty="0" smtClean="0">
                <a:solidFill>
                  <a:schemeClr val="bg1"/>
                </a:solidFill>
              </a:rPr>
              <a:t>唯一</a:t>
            </a:r>
            <a:r>
              <a:rPr lang="zh-CN" altLang="zh-CN" sz="1800" b="1" dirty="0">
                <a:solidFill>
                  <a:schemeClr val="bg1"/>
                </a:solidFill>
              </a:rPr>
              <a:t>可以行跨市场套利是利用回购市场和国债期货市场进行套利</a:t>
            </a:r>
            <a:r>
              <a:rPr lang="zh-CN" altLang="zh-CN" sz="1800" dirty="0">
                <a:solidFill>
                  <a:schemeClr val="bg1"/>
                </a:solidFill>
              </a:rPr>
              <a:t>。现如今我国的回购市场</a:t>
            </a:r>
            <a:r>
              <a:rPr lang="zh-CN" altLang="zh-CN" sz="1800" dirty="0" smtClean="0">
                <a:solidFill>
                  <a:schemeClr val="bg1"/>
                </a:solidFill>
              </a:rPr>
              <a:t>有</a:t>
            </a:r>
            <a:r>
              <a:rPr lang="zh-CN" altLang="en-US" sz="1800" dirty="0" smtClean="0">
                <a:solidFill>
                  <a:schemeClr val="bg1"/>
                </a:solidFill>
              </a:rPr>
              <a:t>上海证券交易所</a:t>
            </a:r>
            <a:r>
              <a:rPr lang="zh-CN" altLang="zh-CN" sz="1800" dirty="0" smtClean="0">
                <a:solidFill>
                  <a:schemeClr val="bg1"/>
                </a:solidFill>
              </a:rPr>
              <a:t>和</a:t>
            </a:r>
            <a:r>
              <a:rPr lang="zh-CN" altLang="en-US" sz="1800" dirty="0" smtClean="0">
                <a:solidFill>
                  <a:schemeClr val="bg1"/>
                </a:solidFill>
              </a:rPr>
              <a:t>深圳证券交易所</a:t>
            </a:r>
            <a:r>
              <a:rPr lang="zh-CN" altLang="zh-CN" sz="1800" dirty="0" smtClean="0">
                <a:solidFill>
                  <a:schemeClr val="bg1"/>
                </a:solidFill>
              </a:rPr>
              <a:t>中</a:t>
            </a:r>
            <a:r>
              <a:rPr lang="zh-CN" altLang="zh-CN" sz="1800" dirty="0">
                <a:solidFill>
                  <a:schemeClr val="bg1"/>
                </a:solidFill>
              </a:rPr>
              <a:t>形成的国债回购市场；天津、武汉、大连等</a:t>
            </a:r>
            <a:r>
              <a:rPr lang="zh-CN" altLang="zh-CN" sz="1800" dirty="0" smtClean="0">
                <a:solidFill>
                  <a:schemeClr val="bg1"/>
                </a:solidFill>
              </a:rPr>
              <a:t>各地</a:t>
            </a:r>
            <a:r>
              <a:rPr lang="zh-CN" altLang="en-US" sz="1800" dirty="0">
                <a:solidFill>
                  <a:schemeClr val="bg1"/>
                </a:solidFill>
              </a:rPr>
              <a:t>证券交易</a:t>
            </a:r>
            <a:r>
              <a:rPr lang="zh-CN" altLang="zh-CN" sz="1800" dirty="0" smtClean="0">
                <a:solidFill>
                  <a:schemeClr val="bg1"/>
                </a:solidFill>
              </a:rPr>
              <a:t>中心</a:t>
            </a:r>
            <a:r>
              <a:rPr lang="zh-CN" altLang="zh-CN" sz="1800" dirty="0">
                <a:solidFill>
                  <a:schemeClr val="bg1"/>
                </a:solidFill>
              </a:rPr>
              <a:t>形成的市场</a:t>
            </a:r>
            <a:r>
              <a:rPr lang="zh-CN" altLang="zh-CN" sz="1800" dirty="0" smtClean="0">
                <a:solidFill>
                  <a:schemeClr val="bg1"/>
                </a:solidFill>
              </a:rPr>
              <a:t>；</a:t>
            </a:r>
            <a:r>
              <a:rPr lang="zh-CN" altLang="en-US" sz="1800" dirty="0">
                <a:solidFill>
                  <a:schemeClr val="bg1"/>
                </a:solidFill>
              </a:rPr>
              <a:t>银行</a:t>
            </a:r>
            <a:r>
              <a:rPr lang="zh-CN" altLang="zh-CN" sz="1800" dirty="0" smtClean="0">
                <a:solidFill>
                  <a:schemeClr val="bg1"/>
                </a:solidFill>
              </a:rPr>
              <a:t>间</a:t>
            </a:r>
            <a:r>
              <a:rPr lang="zh-CN" altLang="zh-CN" sz="1800" dirty="0">
                <a:solidFill>
                  <a:schemeClr val="bg1"/>
                </a:solidFill>
              </a:rPr>
              <a:t>国债回购市场以及市场参与人直接联系形成</a:t>
            </a:r>
            <a:r>
              <a:rPr lang="zh-CN" altLang="zh-CN" sz="1800" dirty="0" smtClean="0">
                <a:solidFill>
                  <a:schemeClr val="bg1"/>
                </a:solidFill>
              </a:rPr>
              <a:t>的</a:t>
            </a:r>
            <a:r>
              <a:rPr lang="zh-CN" altLang="en-US" sz="1800" dirty="0" smtClean="0">
                <a:solidFill>
                  <a:schemeClr val="bg1"/>
                </a:solidFill>
              </a:rPr>
              <a:t>场外市场</a:t>
            </a:r>
            <a:r>
              <a:rPr lang="zh-CN" altLang="zh-CN" sz="1800" dirty="0" smtClean="0">
                <a:solidFill>
                  <a:schemeClr val="bg1"/>
                </a:solidFill>
              </a:rPr>
              <a:t>。</a:t>
            </a:r>
            <a:endParaRPr lang="zh-CN" altLang="zh-CN" sz="1800"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国债</a:t>
            </a:r>
            <a:r>
              <a:rPr lang="zh-CN" altLang="zh-CN" sz="1800" dirty="0">
                <a:solidFill>
                  <a:schemeClr val="bg1"/>
                </a:solidFill>
              </a:rPr>
              <a:t>期货的隐含</a:t>
            </a:r>
            <a:r>
              <a:rPr lang="zh-CN" altLang="zh-CN" sz="1800" dirty="0" smtClean="0">
                <a:solidFill>
                  <a:schemeClr val="bg1"/>
                </a:solidFill>
              </a:rPr>
              <a:t>回购利率</a:t>
            </a:r>
            <a:r>
              <a:rPr lang="zh-CN" altLang="zh-CN" sz="1800" dirty="0">
                <a:solidFill>
                  <a:schemeClr val="bg1"/>
                </a:solidFill>
              </a:rPr>
              <a:t>是指买入国债现货并用于期货交割所得到的理论收益率（</a:t>
            </a:r>
            <a:r>
              <a:rPr lang="en-US" altLang="zh-CN" sz="1800" dirty="0">
                <a:solidFill>
                  <a:schemeClr val="bg1"/>
                </a:solidFill>
              </a:rPr>
              <a:t>IRR</a:t>
            </a:r>
            <a:r>
              <a:rPr lang="zh-CN" altLang="zh-CN" sz="1800" dirty="0">
                <a:solidFill>
                  <a:schemeClr val="bg1"/>
                </a:solidFill>
              </a:rPr>
              <a:t>）</a:t>
            </a:r>
          </a:p>
          <a:p>
            <a:pPr marL="0" indent="0">
              <a:buNone/>
            </a:pPr>
            <a:r>
              <a:rPr lang="en-US" altLang="zh-CN" sz="1800" dirty="0">
                <a:solidFill>
                  <a:schemeClr val="bg1"/>
                </a:solidFill>
              </a:rPr>
              <a:t>IRR=</a:t>
            </a:r>
            <a:r>
              <a:rPr lang="zh-CN" altLang="zh-CN" sz="1800" dirty="0">
                <a:solidFill>
                  <a:schemeClr val="bg1"/>
                </a:solidFill>
              </a:rPr>
              <a:t>（</a:t>
            </a:r>
            <a:r>
              <a:rPr lang="en-US" altLang="zh-CN" sz="1800" dirty="0">
                <a:solidFill>
                  <a:schemeClr val="bg1"/>
                </a:solidFill>
              </a:rPr>
              <a:t>F*</a:t>
            </a:r>
            <a:r>
              <a:rPr lang="en-US" altLang="zh-CN" sz="1800" dirty="0" err="1">
                <a:solidFill>
                  <a:schemeClr val="bg1"/>
                </a:solidFill>
              </a:rPr>
              <a:t>CF+AI-P+ai</a:t>
            </a:r>
            <a:r>
              <a:rPr lang="zh-CN" altLang="zh-CN" sz="1800" dirty="0">
                <a:solidFill>
                  <a:schemeClr val="bg1"/>
                </a:solidFill>
              </a:rPr>
              <a:t>）</a:t>
            </a:r>
            <a:r>
              <a:rPr lang="en-US" altLang="zh-CN" sz="1800" dirty="0">
                <a:solidFill>
                  <a:schemeClr val="bg1"/>
                </a:solidFill>
              </a:rPr>
              <a:t>/</a:t>
            </a:r>
            <a:r>
              <a:rPr lang="zh-CN" altLang="zh-CN" sz="1800" dirty="0">
                <a:solidFill>
                  <a:schemeClr val="bg1"/>
                </a:solidFill>
              </a:rPr>
              <a:t>（</a:t>
            </a:r>
            <a:r>
              <a:rPr lang="en-US" altLang="zh-CN" sz="1800" dirty="0" err="1">
                <a:solidFill>
                  <a:schemeClr val="bg1"/>
                </a:solidFill>
              </a:rPr>
              <a:t>P+ai</a:t>
            </a:r>
            <a:r>
              <a:rPr lang="zh-CN" altLang="zh-CN" sz="1800" dirty="0">
                <a:solidFill>
                  <a:schemeClr val="bg1"/>
                </a:solidFill>
              </a:rPr>
              <a:t>）</a:t>
            </a:r>
            <a:r>
              <a:rPr lang="en-US" altLang="zh-CN" sz="1800" dirty="0">
                <a:solidFill>
                  <a:schemeClr val="bg1"/>
                </a:solidFill>
              </a:rPr>
              <a:t>*365/T</a:t>
            </a:r>
            <a:endParaRPr lang="zh-CN" altLang="zh-CN" sz="1800" dirty="0">
              <a:solidFill>
                <a:schemeClr val="bg1"/>
              </a:solidFill>
            </a:endParaRPr>
          </a:p>
          <a:p>
            <a:pPr marL="0" indent="0">
              <a:buNone/>
            </a:pPr>
            <a:r>
              <a:rPr lang="en-US" altLang="zh-CN" sz="1800" dirty="0">
                <a:solidFill>
                  <a:schemeClr val="bg1"/>
                </a:solidFill>
              </a:rPr>
              <a:t>F</a:t>
            </a:r>
            <a:r>
              <a:rPr lang="zh-CN" altLang="zh-CN" sz="1800" dirty="0">
                <a:solidFill>
                  <a:schemeClr val="bg1"/>
                </a:solidFill>
              </a:rPr>
              <a:t>是买入国债现货时，国债期货的价格；</a:t>
            </a:r>
            <a:r>
              <a:rPr lang="en-US" altLang="zh-CN" sz="1800" dirty="0">
                <a:solidFill>
                  <a:schemeClr val="bg1"/>
                </a:solidFill>
              </a:rPr>
              <a:t>CF</a:t>
            </a:r>
            <a:r>
              <a:rPr lang="zh-CN" altLang="zh-CN" sz="1800" dirty="0">
                <a:solidFill>
                  <a:schemeClr val="bg1"/>
                </a:solidFill>
              </a:rPr>
              <a:t>是转换因子；</a:t>
            </a:r>
            <a:r>
              <a:rPr lang="en-US" altLang="zh-CN" sz="1800" dirty="0">
                <a:solidFill>
                  <a:schemeClr val="bg1"/>
                </a:solidFill>
              </a:rPr>
              <a:t>AI</a:t>
            </a:r>
            <a:r>
              <a:rPr lang="zh-CN" altLang="zh-CN" sz="1800" dirty="0">
                <a:solidFill>
                  <a:schemeClr val="bg1"/>
                </a:solidFill>
              </a:rPr>
              <a:t>是交割时应收到的利息；</a:t>
            </a:r>
            <a:r>
              <a:rPr lang="en-US" altLang="zh-CN" sz="1800" dirty="0">
                <a:solidFill>
                  <a:schemeClr val="bg1"/>
                </a:solidFill>
              </a:rPr>
              <a:t>P</a:t>
            </a:r>
            <a:r>
              <a:rPr lang="zh-CN" altLang="zh-CN" sz="1800" dirty="0">
                <a:solidFill>
                  <a:schemeClr val="bg1"/>
                </a:solidFill>
              </a:rPr>
              <a:t>是国债现货的购买价格；</a:t>
            </a:r>
            <a:r>
              <a:rPr lang="en-US" altLang="zh-CN" sz="1800" dirty="0" err="1">
                <a:solidFill>
                  <a:schemeClr val="bg1"/>
                </a:solidFill>
              </a:rPr>
              <a:t>ai</a:t>
            </a:r>
            <a:r>
              <a:rPr lang="zh-CN" altLang="zh-CN" sz="1800" dirty="0">
                <a:solidFill>
                  <a:schemeClr val="bg1"/>
                </a:solidFill>
              </a:rPr>
              <a:t>是买入国债现货时，支付的利息；</a:t>
            </a:r>
            <a:r>
              <a:rPr lang="en-US" altLang="zh-CN" sz="1800" dirty="0">
                <a:solidFill>
                  <a:schemeClr val="bg1"/>
                </a:solidFill>
              </a:rPr>
              <a:t>T</a:t>
            </a:r>
            <a:r>
              <a:rPr lang="zh-CN" altLang="zh-CN" sz="1800" dirty="0">
                <a:solidFill>
                  <a:schemeClr val="bg1"/>
                </a:solidFill>
              </a:rPr>
              <a:t>是买入国债现货到交割的时间长度。当然，我们买入的国债必须是最便宜交割债券，才可以进行套利。</a:t>
            </a:r>
          </a:p>
          <a:p>
            <a:pPr marL="0" indent="0">
              <a:buNone/>
            </a:pPr>
            <a:endParaRPr lang="en-US" altLang="zh-CN" sz="1800"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25163969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lnSpc>
                <a:spcPct val="150000"/>
              </a:lnSpc>
              <a:spcBef>
                <a:spcPts val="0"/>
              </a:spcBef>
              <a:buNone/>
            </a:pPr>
            <a:r>
              <a:rPr lang="zh-CN" altLang="en-US" sz="1800" dirty="0">
                <a:solidFill>
                  <a:schemeClr val="bg1"/>
                </a:solidFill>
              </a:rPr>
              <a:t>例如</a:t>
            </a:r>
            <a:r>
              <a:rPr lang="zh-CN" altLang="zh-CN" sz="1800" dirty="0" smtClean="0">
                <a:solidFill>
                  <a:schemeClr val="bg1"/>
                </a:solidFill>
              </a:rPr>
              <a:t>：</a:t>
            </a:r>
            <a:r>
              <a:rPr lang="zh-CN" altLang="zh-CN" sz="1800" dirty="0">
                <a:solidFill>
                  <a:schemeClr val="bg1"/>
                </a:solidFill>
              </a:rPr>
              <a:t>上海证券交易所的国债回购市场</a:t>
            </a:r>
            <a:r>
              <a:rPr lang="zh-CN" altLang="zh-CN" sz="1800" dirty="0" smtClean="0">
                <a:solidFill>
                  <a:schemeClr val="bg1"/>
                </a:solidFill>
              </a:rPr>
              <a:t>上</a:t>
            </a:r>
            <a:r>
              <a:rPr lang="zh-CN" altLang="en-US" sz="1800" dirty="0" smtClean="0">
                <a:solidFill>
                  <a:schemeClr val="bg1"/>
                </a:solidFill>
              </a:rPr>
              <a:t>国债期货的</a:t>
            </a:r>
            <a:r>
              <a:rPr lang="zh-CN" altLang="zh-CN" sz="1800" dirty="0" smtClean="0">
                <a:solidFill>
                  <a:schemeClr val="bg1"/>
                </a:solidFill>
              </a:rPr>
              <a:t>最</a:t>
            </a:r>
            <a:r>
              <a:rPr lang="zh-CN" altLang="zh-CN" sz="1800" dirty="0">
                <a:solidFill>
                  <a:schemeClr val="bg1"/>
                </a:solidFill>
              </a:rPr>
              <a:t>便宜交割国债的回购利率减去交易费用的收益率为</a:t>
            </a:r>
            <a:r>
              <a:rPr lang="en-US" altLang="zh-CN" sz="1800" dirty="0">
                <a:solidFill>
                  <a:schemeClr val="bg1"/>
                </a:solidFill>
              </a:rPr>
              <a:t>0.25%</a:t>
            </a:r>
            <a:r>
              <a:rPr lang="zh-CN" altLang="zh-CN" sz="1800" dirty="0">
                <a:solidFill>
                  <a:schemeClr val="bg1"/>
                </a:solidFill>
              </a:rPr>
              <a:t>，而此时国债期货市场上，最便宜交割国债的隐含回购利率是</a:t>
            </a:r>
            <a:r>
              <a:rPr lang="en-US" altLang="zh-CN" sz="1800" dirty="0">
                <a:solidFill>
                  <a:schemeClr val="bg1"/>
                </a:solidFill>
              </a:rPr>
              <a:t>0.30%,</a:t>
            </a:r>
            <a:r>
              <a:rPr lang="zh-CN" altLang="zh-CN" sz="1800" dirty="0">
                <a:solidFill>
                  <a:schemeClr val="bg1"/>
                </a:solidFill>
              </a:rPr>
              <a:t>同时对应时间的贷款利率为</a:t>
            </a:r>
            <a:r>
              <a:rPr lang="en-US" altLang="zh-CN" sz="1800" dirty="0">
                <a:solidFill>
                  <a:schemeClr val="bg1"/>
                </a:solidFill>
              </a:rPr>
              <a:t>0.02%</a:t>
            </a:r>
            <a:r>
              <a:rPr lang="zh-CN" altLang="zh-CN" sz="1800" dirty="0">
                <a:solidFill>
                  <a:schemeClr val="bg1"/>
                </a:solidFill>
              </a:rPr>
              <a:t>，显示回购市场上的最偏交割国债相对于回购市场被高估，那么我们可以贷款买入最便宜交割国债，然后，在回购市场上进行正回购操作</a:t>
            </a:r>
            <a:r>
              <a:rPr lang="en-US" altLang="zh-CN" sz="1800" dirty="0">
                <a:solidFill>
                  <a:schemeClr val="bg1"/>
                </a:solidFill>
              </a:rPr>
              <a:t>(</a:t>
            </a:r>
            <a:r>
              <a:rPr lang="zh-CN" altLang="zh-CN" sz="1800" dirty="0">
                <a:solidFill>
                  <a:schemeClr val="bg1"/>
                </a:solidFill>
              </a:rPr>
              <a:t>卖出最便宜交割国债，收到现金，并约定在国债交割日进行反向交易</a:t>
            </a:r>
            <a:r>
              <a:rPr lang="en-US" altLang="zh-CN" sz="1800" dirty="0">
                <a:solidFill>
                  <a:schemeClr val="bg1"/>
                </a:solidFill>
              </a:rPr>
              <a:t>)</a:t>
            </a:r>
            <a:r>
              <a:rPr lang="zh-CN" altLang="zh-CN" sz="1800" dirty="0">
                <a:solidFill>
                  <a:schemeClr val="bg1"/>
                </a:solidFill>
              </a:rPr>
              <a:t>，获得的资金买入国债期货，持有至交割日，进行反向操作，同时偿还贷款，那么就能不用使用任何自有资金，获得</a:t>
            </a:r>
            <a:r>
              <a:rPr lang="en-US" altLang="zh-CN" sz="1800" dirty="0">
                <a:solidFill>
                  <a:schemeClr val="bg1"/>
                </a:solidFill>
              </a:rPr>
              <a:t>3</a:t>
            </a:r>
            <a:r>
              <a:rPr lang="zh-CN" altLang="zh-CN" sz="1800" dirty="0">
                <a:solidFill>
                  <a:schemeClr val="bg1"/>
                </a:solidFill>
              </a:rPr>
              <a:t>个基点的无风险收益。</a:t>
            </a:r>
          </a:p>
          <a:p>
            <a:pPr marL="0" indent="0">
              <a:lnSpc>
                <a:spcPct val="150000"/>
              </a:lnSpc>
              <a:spcBef>
                <a:spcPts val="0"/>
              </a:spcBef>
              <a:buNone/>
            </a:pPr>
            <a:endParaRPr lang="en-US" altLang="zh-CN" sz="1800"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26445882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763000" cy="5029200"/>
          </a:xfrm>
        </p:spPr>
        <p:txBody>
          <a:bodyPr/>
          <a:lstStyle/>
          <a:p>
            <a:pPr algn="l"/>
            <a:r>
              <a:rPr lang="en-US" altLang="zh-CN" dirty="0" smtClean="0">
                <a:solidFill>
                  <a:schemeClr val="bg1"/>
                </a:solidFill>
              </a:rPr>
              <a:t>5</a:t>
            </a:r>
            <a:r>
              <a:rPr lang="zh-CN" altLang="en-US" dirty="0" smtClean="0">
                <a:solidFill>
                  <a:schemeClr val="bg1"/>
                </a:solidFill>
              </a:rPr>
              <a:t>、移仓套利</a:t>
            </a:r>
            <a:endParaRPr lang="en-US" altLang="zh-CN" dirty="0" smtClean="0">
              <a:solidFill>
                <a:schemeClr val="bg1"/>
              </a:solidFill>
            </a:endParaRPr>
          </a:p>
          <a:p>
            <a:pPr algn="l"/>
            <a:r>
              <a:rPr lang="en-US" altLang="zh-CN" b="0" dirty="0">
                <a:solidFill>
                  <a:schemeClr val="bg1"/>
                </a:solidFill>
              </a:rPr>
              <a:t> </a:t>
            </a:r>
            <a:r>
              <a:rPr lang="en-US" altLang="zh-CN" b="0" dirty="0" smtClean="0">
                <a:solidFill>
                  <a:schemeClr val="bg1"/>
                </a:solidFill>
              </a:rPr>
              <a:t>      </a:t>
            </a:r>
            <a:r>
              <a:rPr lang="zh-CN" altLang="en-US" b="0" dirty="0" smtClean="0">
                <a:solidFill>
                  <a:schemeClr val="bg1"/>
                </a:solidFill>
              </a:rPr>
              <a:t>跟据海外交易经验，由于在实际国债期货将要交割时，一般国债期货的空方先展期，之后国债期货的多方才展期，因此，期货价格的期差通常先变小后变大。</a:t>
            </a:r>
            <a:endParaRPr lang="en-US" altLang="zh-CN" b="0" dirty="0" smtClean="0">
              <a:solidFill>
                <a:schemeClr val="bg1"/>
              </a:solidFill>
            </a:endParaRPr>
          </a:p>
          <a:p>
            <a:pPr algn="l"/>
            <a:r>
              <a:rPr lang="en-US" altLang="zh-CN" b="0" dirty="0">
                <a:solidFill>
                  <a:schemeClr val="bg1"/>
                </a:solidFill>
              </a:rPr>
              <a:t> </a:t>
            </a:r>
            <a:r>
              <a:rPr lang="en-US" altLang="zh-CN" b="0" dirty="0" smtClean="0">
                <a:solidFill>
                  <a:schemeClr val="bg1"/>
                </a:solidFill>
              </a:rPr>
              <a:t> </a:t>
            </a:r>
          </a:p>
          <a:p>
            <a:pPr algn="l"/>
            <a:r>
              <a:rPr lang="zh-CN" altLang="en-US" b="0" dirty="0">
                <a:solidFill>
                  <a:schemeClr val="bg1"/>
                </a:solidFill>
              </a:rPr>
              <a:t>期</a:t>
            </a:r>
            <a:r>
              <a:rPr lang="zh-CN" altLang="en-US" b="0" dirty="0" smtClean="0">
                <a:solidFill>
                  <a:schemeClr val="bg1"/>
                </a:solidFill>
              </a:rPr>
              <a:t>差</a:t>
            </a:r>
            <a:r>
              <a:rPr lang="en-US" altLang="zh-CN" b="0" dirty="0" smtClean="0">
                <a:solidFill>
                  <a:schemeClr val="bg1"/>
                </a:solidFill>
              </a:rPr>
              <a:t>=</a:t>
            </a:r>
            <a:r>
              <a:rPr lang="zh-CN" altLang="en-US" b="0" dirty="0" smtClean="0">
                <a:solidFill>
                  <a:schemeClr val="bg1"/>
                </a:solidFill>
              </a:rPr>
              <a:t>远月合约价格</a:t>
            </a:r>
            <a:r>
              <a:rPr lang="en-US" altLang="zh-CN" b="0" dirty="0" smtClean="0">
                <a:solidFill>
                  <a:schemeClr val="bg1"/>
                </a:solidFill>
              </a:rPr>
              <a:t>-</a:t>
            </a:r>
            <a:r>
              <a:rPr lang="zh-CN" altLang="en-US" b="0" dirty="0" smtClean="0">
                <a:solidFill>
                  <a:schemeClr val="bg1"/>
                </a:solidFill>
              </a:rPr>
              <a:t>近月合约价格</a:t>
            </a:r>
            <a:endParaRPr lang="en-US" altLang="zh-CN" b="0" dirty="0" smtClean="0">
              <a:solidFill>
                <a:schemeClr val="bg1"/>
              </a:solidFill>
            </a:endParaRPr>
          </a:p>
          <a:p>
            <a:pPr algn="l"/>
            <a:endParaRPr lang="en-US" altLang="zh-CN" b="0" dirty="0">
              <a:solidFill>
                <a:schemeClr val="bg1"/>
              </a:solidFill>
            </a:endParaRPr>
          </a:p>
          <a:p>
            <a:pPr algn="l"/>
            <a:r>
              <a:rPr lang="zh-CN" altLang="en-US" b="0" dirty="0" smtClean="0">
                <a:solidFill>
                  <a:schemeClr val="bg1"/>
                </a:solidFill>
              </a:rPr>
              <a:t>出于这种现象，我们可以在将要</a:t>
            </a:r>
            <a:r>
              <a:rPr lang="zh-CN" altLang="en-US" b="0" dirty="0">
                <a:solidFill>
                  <a:schemeClr val="bg1"/>
                </a:solidFill>
              </a:rPr>
              <a:t>移仓换月</a:t>
            </a:r>
            <a:r>
              <a:rPr lang="zh-CN" altLang="en-US" b="0" dirty="0" smtClean="0">
                <a:solidFill>
                  <a:schemeClr val="bg1"/>
                </a:solidFill>
              </a:rPr>
              <a:t>时，做空远月合约，做多近月合约，之后反向交易，做多近月合约，做空远月合约。</a:t>
            </a:r>
            <a:endParaRPr lang="en-US" altLang="zh-CN" b="0" dirty="0" smtClean="0">
              <a:solidFill>
                <a:schemeClr val="bg1"/>
              </a:solidFill>
            </a:endParaRPr>
          </a:p>
          <a:p>
            <a:pPr algn="l"/>
            <a:endParaRPr lang="en-US" altLang="zh-CN" b="0" dirty="0">
              <a:solidFill>
                <a:schemeClr val="bg1"/>
              </a:solidFill>
            </a:endParaRPr>
          </a:p>
          <a:p>
            <a:pPr algn="l"/>
            <a:endParaRPr lang="en-US" altLang="zh-CN" b="0" dirty="0" smtClean="0">
              <a:solidFill>
                <a:schemeClr val="bg1"/>
              </a:solidFill>
            </a:endParaRPr>
          </a:p>
          <a:p>
            <a:pPr algn="l"/>
            <a:r>
              <a:rPr lang="zh-CN" altLang="en-US" dirty="0" smtClean="0">
                <a:solidFill>
                  <a:schemeClr val="bg1"/>
                </a:solidFill>
              </a:rPr>
              <a:t>注意：本方法出于经验法则，并无严格的理论基础，交易时，需要交易者的经验为主要参考，因此具有较大风险。</a:t>
            </a:r>
            <a:endParaRPr lang="zh-CN" altLang="en-US" dirty="0">
              <a:solidFill>
                <a:schemeClr val="bg1"/>
              </a:solidFill>
            </a:endParaRPr>
          </a:p>
        </p:txBody>
      </p:sp>
    </p:spTree>
    <p:extLst>
      <p:ext uri="{BB962C8B-B14F-4D97-AF65-F5344CB8AC3E}">
        <p14:creationId xmlns:p14="http://schemas.microsoft.com/office/powerpoint/2010/main" val="42906889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152400" y="838200"/>
            <a:ext cx="8763000" cy="5181600"/>
          </a:xfrm>
        </p:spPr>
        <p:txBody>
          <a:bodyPr/>
          <a:lstStyle/>
          <a:p>
            <a:pPr algn="l"/>
            <a:r>
              <a:rPr lang="en-US" altLang="zh-CN" dirty="0" smtClean="0">
                <a:solidFill>
                  <a:schemeClr val="bg1"/>
                </a:solidFill>
              </a:rPr>
              <a:t>6</a:t>
            </a:r>
            <a:r>
              <a:rPr lang="zh-CN" altLang="en-US" dirty="0" smtClean="0">
                <a:solidFill>
                  <a:schemeClr val="bg1"/>
                </a:solidFill>
              </a:rPr>
              <a:t>、债券新入和退出套利</a:t>
            </a:r>
            <a:endParaRPr lang="en-US" altLang="zh-CN" dirty="0" smtClean="0">
              <a:solidFill>
                <a:schemeClr val="bg1"/>
              </a:solidFill>
            </a:endParaRPr>
          </a:p>
          <a:p>
            <a:pPr algn="l"/>
            <a:r>
              <a:rPr lang="zh-CN" altLang="en-US" b="0" dirty="0" smtClean="0">
                <a:solidFill>
                  <a:schemeClr val="bg1"/>
                </a:solidFill>
              </a:rPr>
              <a:t>       从海外市场经验来看，国债期货的可交割国债库里的国债相对于其他国债有较好的流动性，即其价格作为国债期货的可交割国债时就有流动性溢价。</a:t>
            </a:r>
            <a:endParaRPr lang="en-US" altLang="zh-CN" b="0" dirty="0" smtClean="0">
              <a:solidFill>
                <a:schemeClr val="bg1"/>
              </a:solidFill>
            </a:endParaRPr>
          </a:p>
          <a:p>
            <a:pPr algn="l"/>
            <a:r>
              <a:rPr lang="zh-CN" altLang="en-US" b="0" dirty="0" smtClean="0">
                <a:solidFill>
                  <a:schemeClr val="bg1"/>
                </a:solidFill>
              </a:rPr>
              <a:t>       每当一个新债加入到可交割国债库时，其价格相对于国债期货价格往往出现上涨，旧债推出可交割国债库时价格相对于国债期货价格倾向于下跌。那么我就可以里利用流动性溢价进行套利，交易方法是：</a:t>
            </a:r>
            <a:endParaRPr lang="en-US" altLang="zh-CN" b="0" dirty="0" smtClean="0">
              <a:solidFill>
                <a:schemeClr val="bg1"/>
              </a:solidFill>
            </a:endParaRPr>
          </a:p>
          <a:p>
            <a:pPr algn="l"/>
            <a:endParaRPr lang="en-US" altLang="zh-CN" b="0" dirty="0" smtClean="0">
              <a:solidFill>
                <a:schemeClr val="bg1"/>
              </a:solidFill>
            </a:endParaRPr>
          </a:p>
          <a:p>
            <a:pPr algn="l"/>
            <a:r>
              <a:rPr lang="en-US" altLang="zh-CN" b="0" dirty="0" smtClean="0">
                <a:solidFill>
                  <a:schemeClr val="bg1"/>
                </a:solidFill>
              </a:rPr>
              <a:t>1</a:t>
            </a:r>
            <a:r>
              <a:rPr lang="zh-CN" altLang="en-US" b="0" dirty="0" smtClean="0">
                <a:solidFill>
                  <a:schemeClr val="bg1"/>
                </a:solidFill>
              </a:rPr>
              <a:t>、当某一新债将要加入到国债期货的可交割国债库时，买入该国债，同时卖出国债期货，当基差相对平缓时，平仓；</a:t>
            </a:r>
            <a:endParaRPr lang="en-US" altLang="zh-CN" b="0" dirty="0" smtClean="0">
              <a:solidFill>
                <a:schemeClr val="bg1"/>
              </a:solidFill>
            </a:endParaRPr>
          </a:p>
          <a:p>
            <a:pPr algn="l"/>
            <a:r>
              <a:rPr lang="en-US" altLang="zh-CN" b="0" dirty="0" smtClean="0">
                <a:solidFill>
                  <a:schemeClr val="bg1"/>
                </a:solidFill>
              </a:rPr>
              <a:t>2</a:t>
            </a:r>
            <a:r>
              <a:rPr lang="zh-CN" altLang="en-US" b="0" dirty="0" smtClean="0">
                <a:solidFill>
                  <a:schemeClr val="bg1"/>
                </a:solidFill>
              </a:rPr>
              <a:t>、当某一旧债将要从国债期货的可交割国债库推出时，卖出该国债，同时买入国债期货，当基差相对平缓时，平仓。</a:t>
            </a:r>
            <a:endParaRPr lang="en-US" altLang="zh-CN" b="0" dirty="0" smtClean="0">
              <a:solidFill>
                <a:schemeClr val="bg1"/>
              </a:solidFill>
            </a:endParaRPr>
          </a:p>
          <a:p>
            <a:pPr algn="l"/>
            <a:endParaRPr lang="en-US" altLang="zh-CN" b="0" dirty="0">
              <a:solidFill>
                <a:schemeClr val="bg1"/>
              </a:solidFill>
            </a:endParaRPr>
          </a:p>
          <a:p>
            <a:pPr algn="l"/>
            <a:r>
              <a:rPr lang="zh-CN" altLang="en-US" b="0" dirty="0" smtClean="0">
                <a:solidFill>
                  <a:schemeClr val="bg1"/>
                </a:solidFill>
              </a:rPr>
              <a:t>注意的问题：</a:t>
            </a:r>
            <a:endParaRPr lang="en-US" altLang="zh-CN" b="0" dirty="0" smtClean="0">
              <a:solidFill>
                <a:schemeClr val="bg1"/>
              </a:solidFill>
            </a:endParaRPr>
          </a:p>
          <a:p>
            <a:pPr algn="l"/>
            <a:r>
              <a:rPr lang="en-US" altLang="zh-CN" b="0" dirty="0" smtClean="0">
                <a:solidFill>
                  <a:schemeClr val="bg1"/>
                </a:solidFill>
              </a:rPr>
              <a:t>1</a:t>
            </a:r>
            <a:r>
              <a:rPr lang="zh-CN" altLang="en-US" b="0" dirty="0" smtClean="0">
                <a:solidFill>
                  <a:schemeClr val="bg1"/>
                </a:solidFill>
              </a:rPr>
              <a:t>、由于流动性溢价无法</a:t>
            </a:r>
            <a:r>
              <a:rPr lang="zh-CN" altLang="en-US" b="0" dirty="0">
                <a:solidFill>
                  <a:schemeClr val="bg1"/>
                </a:solidFill>
              </a:rPr>
              <a:t>精确</a:t>
            </a:r>
            <a:r>
              <a:rPr lang="zh-CN" altLang="en-US" b="0" dirty="0" smtClean="0">
                <a:solidFill>
                  <a:schemeClr val="bg1"/>
                </a:solidFill>
              </a:rPr>
              <a:t>估计，因此利润事前我们很难准确预知；</a:t>
            </a:r>
            <a:endParaRPr lang="en-US" altLang="zh-CN" b="0" dirty="0" smtClean="0">
              <a:solidFill>
                <a:schemeClr val="bg1"/>
              </a:solidFill>
            </a:endParaRPr>
          </a:p>
          <a:p>
            <a:pPr algn="l"/>
            <a:r>
              <a:rPr lang="en-US" altLang="zh-CN" b="0" dirty="0" smtClean="0">
                <a:solidFill>
                  <a:schemeClr val="bg1"/>
                </a:solidFill>
              </a:rPr>
              <a:t>2</a:t>
            </a:r>
            <a:r>
              <a:rPr lang="zh-CN" altLang="en-US" b="0" dirty="0" smtClean="0">
                <a:solidFill>
                  <a:schemeClr val="bg1"/>
                </a:solidFill>
              </a:rPr>
              <a:t>、某些债券即使进入可交割库，流动性依旧很差（很难准确判断），因此可能会面临亏损；</a:t>
            </a:r>
            <a:endParaRPr lang="en-US" altLang="zh-CN" b="0" dirty="0" smtClean="0">
              <a:solidFill>
                <a:schemeClr val="bg1"/>
              </a:solidFill>
            </a:endParaRPr>
          </a:p>
          <a:p>
            <a:pPr algn="l"/>
            <a:r>
              <a:rPr lang="en-US" altLang="zh-CN" dirty="0" smtClean="0">
                <a:solidFill>
                  <a:schemeClr val="bg1"/>
                </a:solidFill>
              </a:rPr>
              <a:t>3</a:t>
            </a:r>
            <a:r>
              <a:rPr lang="zh-CN" altLang="en-US" dirty="0" smtClean="0">
                <a:solidFill>
                  <a:schemeClr val="bg1"/>
                </a:solidFill>
              </a:rPr>
              <a:t>、该交易方法主要出于经验，并没有完整的理论基础，也将面临较大风险。</a:t>
            </a:r>
            <a:endParaRPr lang="en-US" altLang="zh-CN" dirty="0">
              <a:solidFill>
                <a:schemeClr val="bg1"/>
              </a:solidFill>
            </a:endParaRPr>
          </a:p>
        </p:txBody>
      </p:sp>
    </p:spTree>
    <p:extLst>
      <p:ext uri="{BB962C8B-B14F-4D97-AF65-F5344CB8AC3E}">
        <p14:creationId xmlns:p14="http://schemas.microsoft.com/office/powerpoint/2010/main" val="10551930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b="1" dirty="0">
                <a:solidFill>
                  <a:schemeClr val="bg1"/>
                </a:solidFill>
              </a:rPr>
              <a:t>5</a:t>
            </a:r>
            <a:r>
              <a:rPr lang="zh-CN" altLang="zh-CN" b="1" dirty="0">
                <a:solidFill>
                  <a:schemeClr val="bg1"/>
                </a:solidFill>
              </a:rPr>
              <a:t>、国债期货套利的复杂性</a:t>
            </a:r>
            <a:endParaRPr lang="zh-CN" altLang="zh-CN" dirty="0">
              <a:solidFill>
                <a:schemeClr val="bg1"/>
              </a:solidFill>
            </a:endParaRPr>
          </a:p>
          <a:p>
            <a:pPr marL="0" indent="0">
              <a:lnSpc>
                <a:spcPct val="150000"/>
              </a:lnSpc>
              <a:buNone/>
            </a:pPr>
            <a:r>
              <a:rPr lang="en-US" altLang="zh-CN" sz="1800" dirty="0" smtClean="0">
                <a:solidFill>
                  <a:schemeClr val="bg1"/>
                </a:solidFill>
              </a:rPr>
              <a:t>       </a:t>
            </a:r>
            <a:r>
              <a:rPr lang="zh-CN" altLang="zh-CN" sz="1800" dirty="0" smtClean="0">
                <a:solidFill>
                  <a:schemeClr val="bg1"/>
                </a:solidFill>
              </a:rPr>
              <a:t>表面</a:t>
            </a:r>
            <a:r>
              <a:rPr lang="zh-CN" altLang="zh-CN" sz="1800" dirty="0">
                <a:solidFill>
                  <a:schemeClr val="bg1"/>
                </a:solidFill>
              </a:rPr>
              <a:t>上看，我国国债期货套利只能是期现套利和跨期套利，不过，事实上，但由于国债期货的特殊性，这两者也不适合一般投资者使用。</a:t>
            </a:r>
          </a:p>
          <a:p>
            <a:pPr marL="0" indent="0">
              <a:lnSpc>
                <a:spcPct val="150000"/>
              </a:lnSpc>
              <a:buNone/>
            </a:pPr>
            <a:r>
              <a:rPr lang="en-US" altLang="zh-CN" sz="1800" dirty="0" smtClean="0">
                <a:solidFill>
                  <a:schemeClr val="bg1"/>
                </a:solidFill>
              </a:rPr>
              <a:t>        </a:t>
            </a:r>
            <a:r>
              <a:rPr lang="zh-CN" altLang="zh-CN" sz="1800" dirty="0" smtClean="0">
                <a:solidFill>
                  <a:schemeClr val="bg1"/>
                </a:solidFill>
              </a:rPr>
              <a:t>主要</a:t>
            </a:r>
            <a:r>
              <a:rPr lang="zh-CN" altLang="zh-CN" sz="1800" dirty="0">
                <a:solidFill>
                  <a:schemeClr val="bg1"/>
                </a:solidFill>
              </a:rPr>
              <a:t>原因是空方具有交割选择权，国债期货对应是一篮子可交割债券，空方就可以选择最便宜交割债券进行交割，最便宜交割债券是经常变动的。例如，当我们在开始进行期现套利时，对应的最便宜交割债券是</a:t>
            </a:r>
            <a:r>
              <a:rPr lang="en-US" altLang="zh-CN" sz="1800" dirty="0">
                <a:solidFill>
                  <a:schemeClr val="bg1"/>
                </a:solidFill>
              </a:rPr>
              <a:t>A</a:t>
            </a:r>
            <a:r>
              <a:rPr lang="zh-CN" altLang="zh-CN" sz="1800" dirty="0">
                <a:solidFill>
                  <a:schemeClr val="bg1"/>
                </a:solidFill>
              </a:rPr>
              <a:t>债券，之后，我们并不能保证</a:t>
            </a:r>
            <a:r>
              <a:rPr lang="en-US" altLang="zh-CN" sz="1800" dirty="0">
                <a:solidFill>
                  <a:schemeClr val="bg1"/>
                </a:solidFill>
              </a:rPr>
              <a:t>A</a:t>
            </a:r>
            <a:r>
              <a:rPr lang="zh-CN" altLang="zh-CN" sz="1800" dirty="0">
                <a:solidFill>
                  <a:schemeClr val="bg1"/>
                </a:solidFill>
              </a:rPr>
              <a:t>债券会一直是最便宜交割债券，那么现券和国债期货的价格对应就会发生变化，套利就可能失利。跨期套利也是一样，可能不同月份对应的最便宜交割债券也不同，那么两者对应的价差关系就可能出现不稳定状态，容易导致套利失利。</a:t>
            </a:r>
          </a:p>
          <a:p>
            <a:pPr marL="0" indent="0">
              <a:buNone/>
            </a:pPr>
            <a:endParaRPr lang="en-US" altLang="zh-CN"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2021986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40230" y="2057400"/>
            <a:ext cx="1303562" cy="461665"/>
          </a:xfrm>
          <a:prstGeom prst="rect">
            <a:avLst/>
          </a:prstGeom>
          <a:noFill/>
        </p:spPr>
        <p:txBody>
          <a:bodyPr wrap="none" rtlCol="0">
            <a:spAutoFit/>
          </a:bodyPr>
          <a:lstStyle/>
          <a:p>
            <a:pPr algn="just"/>
            <a:r>
              <a:rPr lang="en-US" altLang="zh-CN" sz="2400" dirty="0" smtClean="0">
                <a:solidFill>
                  <a:schemeClr val="bg1"/>
                </a:solidFill>
              </a:rPr>
              <a:t>3</a:t>
            </a:r>
            <a:r>
              <a:rPr lang="zh-CN" altLang="en-US" sz="2400" dirty="0" smtClean="0">
                <a:solidFill>
                  <a:schemeClr val="bg1"/>
                </a:solidFill>
              </a:rPr>
              <a:t>月合约</a:t>
            </a:r>
            <a:endParaRPr lang="zh-CN" altLang="en-US" sz="2400" dirty="0">
              <a:solidFill>
                <a:schemeClr val="bg1"/>
              </a:solidFill>
            </a:endParaRPr>
          </a:p>
        </p:txBody>
      </p:sp>
      <p:sp>
        <p:nvSpPr>
          <p:cNvPr id="6" name="TextBox 5"/>
          <p:cNvSpPr txBox="1"/>
          <p:nvPr/>
        </p:nvSpPr>
        <p:spPr>
          <a:xfrm>
            <a:off x="4648200" y="2077155"/>
            <a:ext cx="1303562" cy="461665"/>
          </a:xfrm>
          <a:prstGeom prst="rect">
            <a:avLst/>
          </a:prstGeom>
          <a:noFill/>
        </p:spPr>
        <p:txBody>
          <a:bodyPr wrap="none" rtlCol="0">
            <a:spAutoFit/>
          </a:bodyPr>
          <a:lstStyle/>
          <a:p>
            <a:pPr algn="just"/>
            <a:r>
              <a:rPr lang="en-US" altLang="zh-CN" sz="2400" dirty="0">
                <a:solidFill>
                  <a:schemeClr val="bg1"/>
                </a:solidFill>
              </a:rPr>
              <a:t>6</a:t>
            </a:r>
            <a:r>
              <a:rPr lang="zh-CN" altLang="en-US" sz="2400" dirty="0" smtClean="0">
                <a:solidFill>
                  <a:schemeClr val="bg1"/>
                </a:solidFill>
              </a:rPr>
              <a:t>月合约</a:t>
            </a:r>
            <a:endParaRPr lang="zh-CN" altLang="en-US" sz="2400" dirty="0">
              <a:solidFill>
                <a:schemeClr val="bg1"/>
              </a:solidFill>
            </a:endParaRPr>
          </a:p>
        </p:txBody>
      </p:sp>
      <p:sp>
        <p:nvSpPr>
          <p:cNvPr id="7" name="矩形 6"/>
          <p:cNvSpPr/>
          <p:nvPr/>
        </p:nvSpPr>
        <p:spPr bwMode="auto">
          <a:xfrm>
            <a:off x="2240230" y="2819400"/>
            <a:ext cx="1188770" cy="6096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just"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dirty="0" smtClean="0">
                <a:ln>
                  <a:noFill/>
                </a:ln>
                <a:solidFill>
                  <a:schemeClr val="bg1"/>
                </a:solidFill>
                <a:effectLst/>
                <a:latin typeface="Verdana" pitchFamily="34" charset="0"/>
              </a:rPr>
              <a:t>A</a:t>
            </a:r>
            <a:r>
              <a:rPr kumimoji="0" lang="zh-CN" altLang="en-US" sz="2000" b="0" i="0" u="none" strike="noStrike" cap="none" normalizeH="0" baseline="0" dirty="0" smtClean="0">
                <a:ln>
                  <a:noFill/>
                </a:ln>
                <a:solidFill>
                  <a:schemeClr val="bg1"/>
                </a:solidFill>
                <a:effectLst/>
                <a:latin typeface="Verdana" pitchFamily="34" charset="0"/>
              </a:rPr>
              <a:t>：</a:t>
            </a:r>
            <a:r>
              <a:rPr kumimoji="0" lang="en-US" altLang="zh-CN" sz="2000" b="0" i="0" u="none" strike="noStrike" cap="none" normalizeH="0" baseline="0" dirty="0" smtClean="0">
                <a:ln>
                  <a:noFill/>
                </a:ln>
                <a:solidFill>
                  <a:schemeClr val="bg1"/>
                </a:solidFill>
                <a:effectLst/>
                <a:latin typeface="Verdana" pitchFamily="34" charset="0"/>
              </a:rPr>
              <a:t>91.3</a:t>
            </a:r>
            <a:endParaRPr kumimoji="0" lang="zh-CN" altLang="en-US" sz="2000" b="0" i="0" u="none" strike="noStrike" cap="none" normalizeH="0" baseline="0" dirty="0" smtClean="0">
              <a:ln>
                <a:noFill/>
              </a:ln>
              <a:solidFill>
                <a:schemeClr val="bg1"/>
              </a:solidFill>
              <a:effectLst/>
              <a:latin typeface="Verdana" pitchFamily="34" charset="0"/>
            </a:endParaRPr>
          </a:p>
        </p:txBody>
      </p:sp>
      <p:sp>
        <p:nvSpPr>
          <p:cNvPr id="8" name="矩形 7"/>
          <p:cNvSpPr/>
          <p:nvPr/>
        </p:nvSpPr>
        <p:spPr bwMode="auto">
          <a:xfrm>
            <a:off x="2240230" y="3810000"/>
            <a:ext cx="1188770" cy="6096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just"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dirty="0" smtClean="0">
                <a:ln>
                  <a:noFill/>
                </a:ln>
                <a:solidFill>
                  <a:schemeClr val="bg1"/>
                </a:solidFill>
                <a:effectLst/>
                <a:latin typeface="Verdana" pitchFamily="34" charset="0"/>
              </a:rPr>
              <a:t>B</a:t>
            </a:r>
            <a:r>
              <a:rPr kumimoji="0" lang="zh-CN" altLang="en-US" sz="2000" b="0" i="0" u="none" strike="noStrike" cap="none" normalizeH="0" baseline="0" dirty="0" smtClean="0">
                <a:ln>
                  <a:noFill/>
                </a:ln>
                <a:solidFill>
                  <a:schemeClr val="bg1"/>
                </a:solidFill>
                <a:effectLst/>
                <a:latin typeface="Verdana" pitchFamily="34" charset="0"/>
              </a:rPr>
              <a:t>：</a:t>
            </a:r>
            <a:r>
              <a:rPr kumimoji="0" lang="en-US" altLang="zh-CN" sz="2000" b="0" i="0" u="none" strike="noStrike" cap="none" normalizeH="0" baseline="0" dirty="0" smtClean="0">
                <a:ln>
                  <a:noFill/>
                </a:ln>
                <a:solidFill>
                  <a:schemeClr val="bg1"/>
                </a:solidFill>
                <a:effectLst/>
                <a:latin typeface="Verdana" pitchFamily="34" charset="0"/>
              </a:rPr>
              <a:t>91</a:t>
            </a:r>
            <a:endParaRPr kumimoji="0" lang="zh-CN" altLang="en-US" sz="2000" b="0" i="0" u="none" strike="noStrike" cap="none" normalizeH="0" baseline="0" dirty="0" smtClean="0">
              <a:ln>
                <a:noFill/>
              </a:ln>
              <a:solidFill>
                <a:schemeClr val="bg1"/>
              </a:solidFill>
              <a:effectLst/>
              <a:latin typeface="Verdana" pitchFamily="34" charset="0"/>
            </a:endParaRPr>
          </a:p>
        </p:txBody>
      </p:sp>
      <p:sp>
        <p:nvSpPr>
          <p:cNvPr id="9" name="矩形 8"/>
          <p:cNvSpPr/>
          <p:nvPr/>
        </p:nvSpPr>
        <p:spPr bwMode="auto">
          <a:xfrm>
            <a:off x="4800600" y="2819400"/>
            <a:ext cx="1295400" cy="6096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just"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dirty="0" smtClean="0">
                <a:ln>
                  <a:noFill/>
                </a:ln>
                <a:solidFill>
                  <a:schemeClr val="bg1"/>
                </a:solidFill>
                <a:effectLst/>
                <a:latin typeface="Verdana" pitchFamily="34" charset="0"/>
              </a:rPr>
              <a:t>A</a:t>
            </a:r>
            <a:r>
              <a:rPr kumimoji="0" lang="zh-CN" altLang="en-US" sz="2000" b="0" i="0" u="none" strike="noStrike" cap="none" normalizeH="0" baseline="0" dirty="0" smtClean="0">
                <a:ln>
                  <a:noFill/>
                </a:ln>
                <a:solidFill>
                  <a:schemeClr val="bg1"/>
                </a:solidFill>
                <a:effectLst/>
                <a:latin typeface="Verdana" pitchFamily="34" charset="0"/>
              </a:rPr>
              <a:t>：</a:t>
            </a:r>
            <a:r>
              <a:rPr kumimoji="0" lang="en-US" altLang="zh-CN" sz="2000" b="0" i="0" u="none" strike="noStrike" cap="none" normalizeH="0" baseline="0" dirty="0" smtClean="0">
                <a:ln>
                  <a:noFill/>
                </a:ln>
                <a:solidFill>
                  <a:schemeClr val="bg1"/>
                </a:solidFill>
                <a:effectLst/>
                <a:latin typeface="Verdana" pitchFamily="34" charset="0"/>
              </a:rPr>
              <a:t>90.5</a:t>
            </a:r>
            <a:endParaRPr kumimoji="0" lang="zh-CN" altLang="en-US" sz="2000" b="0" i="0" u="none" strike="noStrike" cap="none" normalizeH="0" baseline="0" dirty="0" smtClean="0">
              <a:ln>
                <a:noFill/>
              </a:ln>
              <a:solidFill>
                <a:schemeClr val="bg1"/>
              </a:solidFill>
              <a:effectLst/>
              <a:latin typeface="Verdana" pitchFamily="34" charset="0"/>
            </a:endParaRPr>
          </a:p>
        </p:txBody>
      </p:sp>
      <p:sp>
        <p:nvSpPr>
          <p:cNvPr id="10" name="矩形 9"/>
          <p:cNvSpPr/>
          <p:nvPr/>
        </p:nvSpPr>
        <p:spPr bwMode="auto">
          <a:xfrm>
            <a:off x="4800600" y="3832578"/>
            <a:ext cx="1295400" cy="58702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just"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dirty="0" smtClean="0">
                <a:ln>
                  <a:noFill/>
                </a:ln>
                <a:solidFill>
                  <a:schemeClr val="bg1"/>
                </a:solidFill>
                <a:effectLst/>
                <a:latin typeface="Verdana" pitchFamily="34" charset="0"/>
              </a:rPr>
              <a:t>B</a:t>
            </a:r>
            <a:r>
              <a:rPr kumimoji="0" lang="zh-CN" altLang="en-US" sz="2000" b="0" i="0" u="none" strike="noStrike" cap="none" normalizeH="0" baseline="0" dirty="0" smtClean="0">
                <a:ln>
                  <a:noFill/>
                </a:ln>
                <a:solidFill>
                  <a:schemeClr val="bg1"/>
                </a:solidFill>
                <a:effectLst/>
                <a:latin typeface="Verdana" pitchFamily="34" charset="0"/>
              </a:rPr>
              <a:t>：</a:t>
            </a:r>
            <a:r>
              <a:rPr kumimoji="0" lang="en-US" altLang="zh-CN" sz="2000" b="0" i="0" u="none" strike="noStrike" cap="none" normalizeH="0" baseline="0" dirty="0" smtClean="0">
                <a:ln>
                  <a:noFill/>
                </a:ln>
                <a:solidFill>
                  <a:schemeClr val="bg1"/>
                </a:solidFill>
                <a:effectLst/>
                <a:latin typeface="Verdana" pitchFamily="34" charset="0"/>
              </a:rPr>
              <a:t>90</a:t>
            </a:r>
            <a:endParaRPr kumimoji="0" lang="zh-CN" altLang="en-US" sz="2000" b="0" i="0" u="none" strike="noStrike" cap="none" normalizeH="0" baseline="0" dirty="0" smtClean="0">
              <a:ln>
                <a:noFill/>
              </a:ln>
              <a:solidFill>
                <a:schemeClr val="bg1"/>
              </a:solidFill>
              <a:effectLst/>
              <a:latin typeface="Verdana" pitchFamily="34" charset="0"/>
            </a:endParaRPr>
          </a:p>
        </p:txBody>
      </p:sp>
      <p:cxnSp>
        <p:nvCxnSpPr>
          <p:cNvPr id="12" name="直接箭头连接符 11"/>
          <p:cNvCxnSpPr>
            <a:stCxn id="10" idx="1"/>
            <a:endCxn id="8" idx="3"/>
          </p:cNvCxnSpPr>
          <p:nvPr/>
        </p:nvCxnSpPr>
        <p:spPr bwMode="auto">
          <a:xfrm flipH="1" flipV="1">
            <a:off x="3429000" y="4114800"/>
            <a:ext cx="1371600" cy="11289"/>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3304321" y="4131733"/>
            <a:ext cx="1620957" cy="307777"/>
          </a:xfrm>
          <a:prstGeom prst="rect">
            <a:avLst/>
          </a:prstGeom>
          <a:noFill/>
        </p:spPr>
        <p:txBody>
          <a:bodyPr wrap="none" rtlCol="0">
            <a:spAutoFit/>
          </a:bodyPr>
          <a:lstStyle/>
          <a:p>
            <a:pPr algn="just"/>
            <a:r>
              <a:rPr lang="zh-CN" altLang="en-US" sz="1400" dirty="0" smtClean="0">
                <a:solidFill>
                  <a:schemeClr val="bg1"/>
                </a:solidFill>
              </a:rPr>
              <a:t>最便宜可交割债券</a:t>
            </a:r>
            <a:endParaRPr lang="zh-CN" altLang="en-US" sz="1400" dirty="0">
              <a:solidFill>
                <a:schemeClr val="bg1"/>
              </a:solidFill>
            </a:endParaRPr>
          </a:p>
        </p:txBody>
      </p:sp>
      <p:sp>
        <p:nvSpPr>
          <p:cNvPr id="14" name="TextBox 13"/>
          <p:cNvSpPr txBox="1"/>
          <p:nvPr/>
        </p:nvSpPr>
        <p:spPr>
          <a:xfrm>
            <a:off x="1835663" y="4803422"/>
            <a:ext cx="4257897" cy="923330"/>
          </a:xfrm>
          <a:prstGeom prst="rect">
            <a:avLst/>
          </a:prstGeom>
          <a:noFill/>
        </p:spPr>
        <p:txBody>
          <a:bodyPr wrap="none" rtlCol="0">
            <a:spAutoFit/>
          </a:bodyPr>
          <a:lstStyle/>
          <a:p>
            <a:pPr algn="just"/>
            <a:r>
              <a:rPr lang="en-US" altLang="zh-CN" sz="1800" dirty="0" smtClean="0">
                <a:solidFill>
                  <a:schemeClr val="bg1"/>
                </a:solidFill>
              </a:rPr>
              <a:t>B</a:t>
            </a:r>
            <a:r>
              <a:rPr lang="zh-CN" altLang="en-US" sz="1800" dirty="0" smtClean="0">
                <a:solidFill>
                  <a:schemeClr val="bg1"/>
                </a:solidFill>
              </a:rPr>
              <a:t>债券</a:t>
            </a:r>
            <a:r>
              <a:rPr lang="en-US" altLang="zh-CN" sz="1800" dirty="0" smtClean="0">
                <a:solidFill>
                  <a:schemeClr val="bg1"/>
                </a:solidFill>
              </a:rPr>
              <a:t>3</a:t>
            </a:r>
            <a:r>
              <a:rPr lang="zh-CN" altLang="en-US" sz="1800" dirty="0" smtClean="0">
                <a:solidFill>
                  <a:schemeClr val="bg1"/>
                </a:solidFill>
              </a:rPr>
              <a:t>个月的合理基差为</a:t>
            </a:r>
            <a:r>
              <a:rPr lang="en-US" altLang="zh-CN" sz="1800" dirty="0" smtClean="0">
                <a:solidFill>
                  <a:schemeClr val="bg1"/>
                </a:solidFill>
              </a:rPr>
              <a:t>0.8</a:t>
            </a:r>
            <a:r>
              <a:rPr lang="zh-CN" altLang="en-US" sz="1800" dirty="0" smtClean="0">
                <a:solidFill>
                  <a:schemeClr val="bg1"/>
                </a:solidFill>
              </a:rPr>
              <a:t>；</a:t>
            </a:r>
            <a:endParaRPr lang="en-US" altLang="zh-CN" sz="1800" dirty="0" smtClean="0">
              <a:solidFill>
                <a:schemeClr val="bg1"/>
              </a:solidFill>
            </a:endParaRPr>
          </a:p>
          <a:p>
            <a:pPr algn="just"/>
            <a:r>
              <a:rPr lang="en-US" altLang="zh-CN" sz="1800" dirty="0" smtClean="0">
                <a:solidFill>
                  <a:schemeClr val="bg1"/>
                </a:solidFill>
              </a:rPr>
              <a:t>A</a:t>
            </a:r>
            <a:r>
              <a:rPr lang="zh-CN" altLang="en-US" sz="1800" dirty="0" smtClean="0">
                <a:solidFill>
                  <a:schemeClr val="bg1"/>
                </a:solidFill>
              </a:rPr>
              <a:t>债券和</a:t>
            </a:r>
            <a:r>
              <a:rPr lang="en-US" altLang="zh-CN" sz="1800" dirty="0" smtClean="0">
                <a:solidFill>
                  <a:schemeClr val="bg1"/>
                </a:solidFill>
              </a:rPr>
              <a:t>B</a:t>
            </a:r>
            <a:r>
              <a:rPr lang="zh-CN" altLang="en-US" sz="1800" dirty="0" smtClean="0">
                <a:solidFill>
                  <a:schemeClr val="bg1"/>
                </a:solidFill>
              </a:rPr>
              <a:t>债券</a:t>
            </a:r>
            <a:r>
              <a:rPr lang="en-US" altLang="zh-CN" sz="1800" dirty="0" smtClean="0">
                <a:solidFill>
                  <a:schemeClr val="bg1"/>
                </a:solidFill>
              </a:rPr>
              <a:t>3</a:t>
            </a:r>
            <a:r>
              <a:rPr lang="zh-CN" altLang="en-US" sz="1800" dirty="0" smtClean="0">
                <a:solidFill>
                  <a:schemeClr val="bg1"/>
                </a:solidFill>
              </a:rPr>
              <a:t>个月的合理基差为</a:t>
            </a:r>
            <a:r>
              <a:rPr lang="en-US" altLang="zh-CN" sz="1800" dirty="0" smtClean="0">
                <a:solidFill>
                  <a:schemeClr val="bg1"/>
                </a:solidFill>
              </a:rPr>
              <a:t>1.5</a:t>
            </a:r>
            <a:r>
              <a:rPr lang="zh-CN" altLang="en-US" sz="1800" dirty="0" smtClean="0">
                <a:solidFill>
                  <a:schemeClr val="bg1"/>
                </a:solidFill>
              </a:rPr>
              <a:t>；</a:t>
            </a:r>
            <a:endParaRPr lang="en-US" altLang="zh-CN" sz="1800" dirty="0" smtClean="0">
              <a:solidFill>
                <a:schemeClr val="bg1"/>
              </a:solidFill>
            </a:endParaRPr>
          </a:p>
          <a:p>
            <a:pPr algn="just"/>
            <a:r>
              <a:rPr lang="zh-CN" altLang="en-US" sz="1800" dirty="0" smtClean="0">
                <a:solidFill>
                  <a:srgbClr val="FF0000"/>
                </a:solidFill>
              </a:rPr>
              <a:t>预计将有</a:t>
            </a:r>
            <a:r>
              <a:rPr lang="en-US" altLang="zh-CN" sz="1800" dirty="0" smtClean="0">
                <a:solidFill>
                  <a:srgbClr val="FF0000"/>
                </a:solidFill>
              </a:rPr>
              <a:t>0.2</a:t>
            </a:r>
            <a:r>
              <a:rPr lang="zh-CN" altLang="en-US" sz="1800" dirty="0" smtClean="0">
                <a:solidFill>
                  <a:srgbClr val="FF0000"/>
                </a:solidFill>
              </a:rPr>
              <a:t>的套利利润</a:t>
            </a:r>
            <a:r>
              <a:rPr lang="zh-CN" altLang="en-US" sz="1800" dirty="0" smtClean="0">
                <a:solidFill>
                  <a:schemeClr val="bg1"/>
                </a:solidFill>
              </a:rPr>
              <a:t>。</a:t>
            </a:r>
            <a:endParaRPr lang="zh-CN" altLang="en-US" sz="1800" dirty="0">
              <a:solidFill>
                <a:schemeClr val="bg1"/>
              </a:solidFill>
            </a:endParaRPr>
          </a:p>
        </p:txBody>
      </p:sp>
      <p:sp>
        <p:nvSpPr>
          <p:cNvPr id="15" name="TextBox 14"/>
          <p:cNvSpPr txBox="1"/>
          <p:nvPr/>
        </p:nvSpPr>
        <p:spPr>
          <a:xfrm>
            <a:off x="3048000" y="1143000"/>
            <a:ext cx="2819400" cy="584775"/>
          </a:xfrm>
          <a:prstGeom prst="rect">
            <a:avLst/>
          </a:prstGeom>
          <a:noFill/>
        </p:spPr>
        <p:txBody>
          <a:bodyPr wrap="square" rtlCol="0">
            <a:spAutoFit/>
          </a:bodyPr>
          <a:lstStyle/>
          <a:p>
            <a:r>
              <a:rPr lang="en-US" altLang="zh-CN" dirty="0" smtClean="0">
                <a:solidFill>
                  <a:schemeClr val="bg1"/>
                </a:solidFill>
              </a:rPr>
              <a:t>1</a:t>
            </a:r>
            <a:r>
              <a:rPr lang="zh-CN" altLang="en-US" dirty="0" smtClean="0">
                <a:solidFill>
                  <a:schemeClr val="bg1"/>
                </a:solidFill>
              </a:rPr>
              <a:t>月</a:t>
            </a:r>
            <a:r>
              <a:rPr lang="en-US" altLang="zh-CN" dirty="0" smtClean="0">
                <a:solidFill>
                  <a:schemeClr val="bg1"/>
                </a:solidFill>
              </a:rPr>
              <a:t>5</a:t>
            </a:r>
            <a:r>
              <a:rPr lang="zh-CN" altLang="en-US" dirty="0" smtClean="0">
                <a:solidFill>
                  <a:schemeClr val="bg1"/>
                </a:solidFill>
              </a:rPr>
              <a:t>日</a:t>
            </a:r>
            <a:endParaRPr lang="zh-CN" altLang="en-US" dirty="0">
              <a:solidFill>
                <a:schemeClr val="bg1"/>
              </a:solidFill>
            </a:endParaRPr>
          </a:p>
        </p:txBody>
      </p:sp>
    </p:spTree>
    <p:extLst>
      <p:ext uri="{BB962C8B-B14F-4D97-AF65-F5344CB8AC3E}">
        <p14:creationId xmlns:p14="http://schemas.microsoft.com/office/powerpoint/2010/main" val="26603215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240230" y="2057400"/>
            <a:ext cx="1303562" cy="461665"/>
          </a:xfrm>
          <a:prstGeom prst="rect">
            <a:avLst/>
          </a:prstGeom>
          <a:noFill/>
        </p:spPr>
        <p:txBody>
          <a:bodyPr wrap="none" rtlCol="0">
            <a:spAutoFit/>
          </a:bodyPr>
          <a:lstStyle/>
          <a:p>
            <a:pPr algn="just"/>
            <a:r>
              <a:rPr lang="en-US" altLang="zh-CN" sz="2400" dirty="0" smtClean="0">
                <a:solidFill>
                  <a:schemeClr val="bg1"/>
                </a:solidFill>
              </a:rPr>
              <a:t>3</a:t>
            </a:r>
            <a:r>
              <a:rPr lang="zh-CN" altLang="en-US" sz="2400" dirty="0" smtClean="0">
                <a:solidFill>
                  <a:schemeClr val="bg1"/>
                </a:solidFill>
              </a:rPr>
              <a:t>月合约</a:t>
            </a:r>
            <a:endParaRPr lang="zh-CN" altLang="en-US" sz="2400" dirty="0">
              <a:solidFill>
                <a:schemeClr val="bg1"/>
              </a:solidFill>
            </a:endParaRPr>
          </a:p>
        </p:txBody>
      </p:sp>
      <p:sp>
        <p:nvSpPr>
          <p:cNvPr id="6" name="TextBox 5"/>
          <p:cNvSpPr txBox="1"/>
          <p:nvPr/>
        </p:nvSpPr>
        <p:spPr>
          <a:xfrm>
            <a:off x="4648200" y="2077155"/>
            <a:ext cx="1303562" cy="461665"/>
          </a:xfrm>
          <a:prstGeom prst="rect">
            <a:avLst/>
          </a:prstGeom>
          <a:noFill/>
        </p:spPr>
        <p:txBody>
          <a:bodyPr wrap="none" rtlCol="0">
            <a:spAutoFit/>
          </a:bodyPr>
          <a:lstStyle/>
          <a:p>
            <a:pPr algn="just"/>
            <a:r>
              <a:rPr lang="en-US" altLang="zh-CN" sz="2400" dirty="0">
                <a:solidFill>
                  <a:schemeClr val="bg1"/>
                </a:solidFill>
              </a:rPr>
              <a:t>6</a:t>
            </a:r>
            <a:r>
              <a:rPr lang="zh-CN" altLang="en-US" sz="2400" dirty="0" smtClean="0">
                <a:solidFill>
                  <a:schemeClr val="bg1"/>
                </a:solidFill>
              </a:rPr>
              <a:t>月合约</a:t>
            </a:r>
            <a:endParaRPr lang="zh-CN" altLang="en-US" sz="2400" dirty="0">
              <a:solidFill>
                <a:schemeClr val="bg1"/>
              </a:solidFill>
            </a:endParaRPr>
          </a:p>
        </p:txBody>
      </p:sp>
      <p:sp>
        <p:nvSpPr>
          <p:cNvPr id="7" name="矩形 6"/>
          <p:cNvSpPr/>
          <p:nvPr/>
        </p:nvSpPr>
        <p:spPr bwMode="auto">
          <a:xfrm>
            <a:off x="2133600" y="2819400"/>
            <a:ext cx="1295400" cy="6096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just" defTabSz="914400" rtl="0" eaLnBrk="1" fontAlgn="base" latinLnBrk="0" hangingPunct="1">
              <a:lnSpc>
                <a:spcPct val="100000"/>
              </a:lnSpc>
              <a:spcBef>
                <a:spcPct val="0"/>
              </a:spcBef>
              <a:spcAft>
                <a:spcPct val="0"/>
              </a:spcAft>
              <a:buClrTx/>
              <a:buSzTx/>
              <a:buFontTx/>
              <a:buNone/>
              <a:tabLst/>
            </a:pPr>
            <a:r>
              <a:rPr lang="en-US" altLang="zh-CN" sz="2000" dirty="0" smtClean="0">
                <a:solidFill>
                  <a:schemeClr val="bg1"/>
                </a:solidFill>
              </a:rPr>
              <a:t>B</a:t>
            </a:r>
            <a:r>
              <a:rPr lang="zh-CN" altLang="en-US" sz="2000" dirty="0" smtClean="0">
                <a:solidFill>
                  <a:schemeClr val="bg1"/>
                </a:solidFill>
              </a:rPr>
              <a:t>：</a:t>
            </a:r>
            <a:r>
              <a:rPr kumimoji="0" lang="en-US" altLang="zh-CN" sz="2000" b="0" i="0" u="none" strike="noStrike" cap="none" normalizeH="0" baseline="0" dirty="0" smtClean="0">
                <a:ln>
                  <a:noFill/>
                </a:ln>
                <a:solidFill>
                  <a:schemeClr val="bg1"/>
                </a:solidFill>
                <a:effectLst/>
                <a:latin typeface="Verdana" pitchFamily="34" charset="0"/>
              </a:rPr>
              <a:t>91.5</a:t>
            </a:r>
            <a:endParaRPr kumimoji="0" lang="zh-CN" altLang="en-US" sz="2000" b="0" i="0" u="none" strike="noStrike" cap="none" normalizeH="0" baseline="0" dirty="0" smtClean="0">
              <a:ln>
                <a:noFill/>
              </a:ln>
              <a:solidFill>
                <a:schemeClr val="bg1"/>
              </a:solidFill>
              <a:effectLst/>
              <a:latin typeface="Verdana" pitchFamily="34" charset="0"/>
            </a:endParaRPr>
          </a:p>
        </p:txBody>
      </p:sp>
      <p:sp>
        <p:nvSpPr>
          <p:cNvPr id="8" name="矩形 7"/>
          <p:cNvSpPr/>
          <p:nvPr/>
        </p:nvSpPr>
        <p:spPr bwMode="auto">
          <a:xfrm>
            <a:off x="2133600" y="3810000"/>
            <a:ext cx="1295400" cy="6096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just" defTabSz="914400" rtl="0" eaLnBrk="1" fontAlgn="base" latinLnBrk="0" hangingPunct="1">
              <a:lnSpc>
                <a:spcPct val="100000"/>
              </a:lnSpc>
              <a:spcBef>
                <a:spcPct val="0"/>
              </a:spcBef>
              <a:spcAft>
                <a:spcPct val="0"/>
              </a:spcAft>
              <a:buClrTx/>
              <a:buSzTx/>
              <a:buFontTx/>
              <a:buNone/>
              <a:tabLst/>
            </a:pPr>
            <a:r>
              <a:rPr lang="en-US" altLang="zh-CN" sz="2000" dirty="0">
                <a:solidFill>
                  <a:schemeClr val="bg1"/>
                </a:solidFill>
              </a:rPr>
              <a:t>A</a:t>
            </a:r>
            <a:r>
              <a:rPr kumimoji="0" lang="zh-CN" altLang="en-US" sz="2000" b="0" i="0" u="none" strike="noStrike" cap="none" normalizeH="0" baseline="0" dirty="0" smtClean="0">
                <a:ln>
                  <a:noFill/>
                </a:ln>
                <a:solidFill>
                  <a:schemeClr val="bg1"/>
                </a:solidFill>
                <a:effectLst/>
                <a:latin typeface="Verdana" pitchFamily="34" charset="0"/>
              </a:rPr>
              <a:t>：</a:t>
            </a:r>
            <a:r>
              <a:rPr kumimoji="0" lang="en-US" altLang="zh-CN" sz="2000" b="0" i="0" u="none" strike="noStrike" cap="none" normalizeH="0" baseline="0" dirty="0" smtClean="0">
                <a:ln>
                  <a:noFill/>
                </a:ln>
                <a:solidFill>
                  <a:schemeClr val="bg1"/>
                </a:solidFill>
                <a:effectLst/>
                <a:latin typeface="Verdana" pitchFamily="34" charset="0"/>
              </a:rPr>
              <a:t>91.4</a:t>
            </a:r>
            <a:endParaRPr kumimoji="0" lang="zh-CN" altLang="en-US" sz="2000" b="0" i="0" u="none" strike="noStrike" cap="none" normalizeH="0" baseline="0" dirty="0" smtClean="0">
              <a:ln>
                <a:noFill/>
              </a:ln>
              <a:solidFill>
                <a:schemeClr val="bg1"/>
              </a:solidFill>
              <a:effectLst/>
              <a:latin typeface="Verdana" pitchFamily="34" charset="0"/>
            </a:endParaRPr>
          </a:p>
        </p:txBody>
      </p:sp>
      <p:sp>
        <p:nvSpPr>
          <p:cNvPr id="9" name="矩形 8"/>
          <p:cNvSpPr/>
          <p:nvPr/>
        </p:nvSpPr>
        <p:spPr bwMode="auto">
          <a:xfrm>
            <a:off x="4800600" y="2819400"/>
            <a:ext cx="1295400" cy="60960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just"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dirty="0" smtClean="0">
                <a:ln>
                  <a:noFill/>
                </a:ln>
                <a:solidFill>
                  <a:schemeClr val="bg1"/>
                </a:solidFill>
                <a:effectLst/>
                <a:latin typeface="Verdana" pitchFamily="34" charset="0"/>
              </a:rPr>
              <a:t>A</a:t>
            </a:r>
            <a:r>
              <a:rPr kumimoji="0" lang="zh-CN" altLang="en-US" sz="2000" b="0" i="0" u="none" strike="noStrike" cap="none" normalizeH="0" baseline="0" dirty="0" smtClean="0">
                <a:ln>
                  <a:noFill/>
                </a:ln>
                <a:solidFill>
                  <a:schemeClr val="bg1"/>
                </a:solidFill>
                <a:effectLst/>
                <a:latin typeface="Verdana" pitchFamily="34" charset="0"/>
              </a:rPr>
              <a:t>：</a:t>
            </a:r>
            <a:r>
              <a:rPr kumimoji="0" lang="en-US" altLang="zh-CN" sz="2000" b="0" i="0" u="none" strike="noStrike" cap="none" normalizeH="0" baseline="0" dirty="0" smtClean="0">
                <a:ln>
                  <a:noFill/>
                </a:ln>
                <a:solidFill>
                  <a:schemeClr val="bg1"/>
                </a:solidFill>
                <a:effectLst/>
                <a:latin typeface="Verdana" pitchFamily="34" charset="0"/>
              </a:rPr>
              <a:t>90.6</a:t>
            </a:r>
            <a:endParaRPr kumimoji="0" lang="zh-CN" altLang="en-US" sz="2000" b="0" i="0" u="none" strike="noStrike" cap="none" normalizeH="0" baseline="0" dirty="0" smtClean="0">
              <a:ln>
                <a:noFill/>
              </a:ln>
              <a:solidFill>
                <a:schemeClr val="bg1"/>
              </a:solidFill>
              <a:effectLst/>
              <a:latin typeface="Verdana" pitchFamily="34" charset="0"/>
            </a:endParaRPr>
          </a:p>
        </p:txBody>
      </p:sp>
      <p:sp>
        <p:nvSpPr>
          <p:cNvPr id="10" name="矩形 9"/>
          <p:cNvSpPr/>
          <p:nvPr/>
        </p:nvSpPr>
        <p:spPr bwMode="auto">
          <a:xfrm>
            <a:off x="4800600" y="3832578"/>
            <a:ext cx="1295400" cy="58702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just"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dirty="0" smtClean="0">
                <a:ln>
                  <a:noFill/>
                </a:ln>
                <a:solidFill>
                  <a:schemeClr val="bg1"/>
                </a:solidFill>
                <a:effectLst/>
                <a:latin typeface="Verdana" pitchFamily="34" charset="0"/>
              </a:rPr>
              <a:t>B</a:t>
            </a:r>
            <a:r>
              <a:rPr kumimoji="0" lang="zh-CN" altLang="en-US" sz="2000" b="0" i="0" u="none" strike="noStrike" cap="none" normalizeH="0" baseline="0" dirty="0" smtClean="0">
                <a:ln>
                  <a:noFill/>
                </a:ln>
                <a:solidFill>
                  <a:schemeClr val="bg1"/>
                </a:solidFill>
                <a:effectLst/>
                <a:latin typeface="Verdana" pitchFamily="34" charset="0"/>
              </a:rPr>
              <a:t>：</a:t>
            </a:r>
            <a:r>
              <a:rPr kumimoji="0" lang="en-US" altLang="zh-CN" sz="2000" b="0" i="0" u="none" strike="noStrike" cap="none" normalizeH="0" baseline="0" dirty="0" smtClean="0">
                <a:ln>
                  <a:noFill/>
                </a:ln>
                <a:solidFill>
                  <a:schemeClr val="bg1"/>
                </a:solidFill>
                <a:effectLst/>
                <a:latin typeface="Verdana" pitchFamily="34" charset="0"/>
              </a:rPr>
              <a:t>90.1</a:t>
            </a:r>
            <a:endParaRPr kumimoji="0" lang="zh-CN" altLang="en-US" sz="2000" b="0" i="0" u="none" strike="noStrike" cap="none" normalizeH="0" baseline="0" dirty="0" smtClean="0">
              <a:ln>
                <a:noFill/>
              </a:ln>
              <a:solidFill>
                <a:schemeClr val="bg1"/>
              </a:solidFill>
              <a:effectLst/>
              <a:latin typeface="Verdana" pitchFamily="34" charset="0"/>
            </a:endParaRPr>
          </a:p>
        </p:txBody>
      </p:sp>
      <p:cxnSp>
        <p:nvCxnSpPr>
          <p:cNvPr id="12" name="直接箭头连接符 11"/>
          <p:cNvCxnSpPr>
            <a:stCxn id="10" idx="1"/>
            <a:endCxn id="8" idx="3"/>
          </p:cNvCxnSpPr>
          <p:nvPr/>
        </p:nvCxnSpPr>
        <p:spPr bwMode="auto">
          <a:xfrm flipH="1" flipV="1">
            <a:off x="3429000" y="4114800"/>
            <a:ext cx="1371600" cy="11289"/>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3304321" y="4131733"/>
            <a:ext cx="1620957" cy="307777"/>
          </a:xfrm>
          <a:prstGeom prst="rect">
            <a:avLst/>
          </a:prstGeom>
          <a:noFill/>
        </p:spPr>
        <p:txBody>
          <a:bodyPr wrap="none" rtlCol="0">
            <a:spAutoFit/>
          </a:bodyPr>
          <a:lstStyle/>
          <a:p>
            <a:pPr algn="just"/>
            <a:r>
              <a:rPr lang="zh-CN" altLang="en-US" sz="1400" dirty="0" smtClean="0">
                <a:solidFill>
                  <a:schemeClr val="bg1"/>
                </a:solidFill>
              </a:rPr>
              <a:t>最便宜可交割债券</a:t>
            </a:r>
            <a:endParaRPr lang="zh-CN" altLang="en-US" sz="1400" dirty="0">
              <a:solidFill>
                <a:schemeClr val="bg1"/>
              </a:solidFill>
            </a:endParaRPr>
          </a:p>
        </p:txBody>
      </p:sp>
      <p:sp>
        <p:nvSpPr>
          <p:cNvPr id="14" name="TextBox 13"/>
          <p:cNvSpPr txBox="1"/>
          <p:nvPr/>
        </p:nvSpPr>
        <p:spPr>
          <a:xfrm>
            <a:off x="1835663" y="4803422"/>
            <a:ext cx="4257897" cy="923330"/>
          </a:xfrm>
          <a:prstGeom prst="rect">
            <a:avLst/>
          </a:prstGeom>
          <a:noFill/>
        </p:spPr>
        <p:txBody>
          <a:bodyPr wrap="none" rtlCol="0">
            <a:spAutoFit/>
          </a:bodyPr>
          <a:lstStyle/>
          <a:p>
            <a:pPr algn="just"/>
            <a:r>
              <a:rPr lang="en-US" altLang="zh-CN" sz="1800" dirty="0" smtClean="0">
                <a:solidFill>
                  <a:schemeClr val="bg1"/>
                </a:solidFill>
              </a:rPr>
              <a:t>B</a:t>
            </a:r>
            <a:r>
              <a:rPr lang="zh-CN" altLang="en-US" sz="1800" dirty="0" smtClean="0">
                <a:solidFill>
                  <a:schemeClr val="bg1"/>
                </a:solidFill>
              </a:rPr>
              <a:t>债券</a:t>
            </a:r>
            <a:r>
              <a:rPr lang="en-US" altLang="zh-CN" sz="1800" dirty="0" smtClean="0">
                <a:solidFill>
                  <a:schemeClr val="bg1"/>
                </a:solidFill>
              </a:rPr>
              <a:t>3</a:t>
            </a:r>
            <a:r>
              <a:rPr lang="zh-CN" altLang="en-US" sz="1800" dirty="0" smtClean="0">
                <a:solidFill>
                  <a:schemeClr val="bg1"/>
                </a:solidFill>
              </a:rPr>
              <a:t>个月的合理基差为</a:t>
            </a:r>
            <a:r>
              <a:rPr lang="en-US" altLang="zh-CN" sz="1800" dirty="0" smtClean="0">
                <a:solidFill>
                  <a:schemeClr val="bg1"/>
                </a:solidFill>
              </a:rPr>
              <a:t>0.8</a:t>
            </a:r>
            <a:r>
              <a:rPr lang="zh-CN" altLang="en-US" sz="1800" dirty="0" smtClean="0">
                <a:solidFill>
                  <a:schemeClr val="bg1"/>
                </a:solidFill>
              </a:rPr>
              <a:t>；</a:t>
            </a:r>
            <a:endParaRPr lang="en-US" altLang="zh-CN" sz="1800" dirty="0" smtClean="0">
              <a:solidFill>
                <a:schemeClr val="bg1"/>
              </a:solidFill>
            </a:endParaRPr>
          </a:p>
          <a:p>
            <a:pPr algn="just"/>
            <a:r>
              <a:rPr lang="en-US" altLang="zh-CN" sz="1800" dirty="0" smtClean="0">
                <a:solidFill>
                  <a:schemeClr val="bg1"/>
                </a:solidFill>
              </a:rPr>
              <a:t>A</a:t>
            </a:r>
            <a:r>
              <a:rPr lang="zh-CN" altLang="en-US" sz="1800" dirty="0" smtClean="0">
                <a:solidFill>
                  <a:schemeClr val="bg1"/>
                </a:solidFill>
              </a:rPr>
              <a:t>债券和</a:t>
            </a:r>
            <a:r>
              <a:rPr lang="en-US" altLang="zh-CN" sz="1800" dirty="0" smtClean="0">
                <a:solidFill>
                  <a:schemeClr val="bg1"/>
                </a:solidFill>
              </a:rPr>
              <a:t>B</a:t>
            </a:r>
            <a:r>
              <a:rPr lang="zh-CN" altLang="en-US" sz="1800" dirty="0" smtClean="0">
                <a:solidFill>
                  <a:schemeClr val="bg1"/>
                </a:solidFill>
              </a:rPr>
              <a:t>债券</a:t>
            </a:r>
            <a:r>
              <a:rPr lang="en-US" altLang="zh-CN" sz="1800" dirty="0" smtClean="0">
                <a:solidFill>
                  <a:schemeClr val="bg1"/>
                </a:solidFill>
              </a:rPr>
              <a:t>3</a:t>
            </a:r>
            <a:r>
              <a:rPr lang="zh-CN" altLang="en-US" sz="1800" dirty="0" smtClean="0">
                <a:solidFill>
                  <a:schemeClr val="bg1"/>
                </a:solidFill>
              </a:rPr>
              <a:t>个月的合理基差为</a:t>
            </a:r>
            <a:r>
              <a:rPr lang="en-US" altLang="zh-CN" sz="1800" dirty="0" smtClean="0">
                <a:solidFill>
                  <a:schemeClr val="bg1"/>
                </a:solidFill>
              </a:rPr>
              <a:t>1.5</a:t>
            </a:r>
            <a:r>
              <a:rPr lang="zh-CN" altLang="en-US" sz="1800" dirty="0" smtClean="0">
                <a:solidFill>
                  <a:schemeClr val="bg1"/>
                </a:solidFill>
              </a:rPr>
              <a:t>；</a:t>
            </a:r>
            <a:endParaRPr lang="en-US" altLang="zh-CN" sz="1800" dirty="0" smtClean="0">
              <a:solidFill>
                <a:schemeClr val="bg1"/>
              </a:solidFill>
            </a:endParaRPr>
          </a:p>
          <a:p>
            <a:pPr algn="just"/>
            <a:r>
              <a:rPr lang="zh-CN" altLang="en-US" sz="1800" dirty="0" smtClean="0">
                <a:solidFill>
                  <a:srgbClr val="FF0000"/>
                </a:solidFill>
              </a:rPr>
              <a:t>结果：亏损</a:t>
            </a:r>
            <a:r>
              <a:rPr lang="en-US" altLang="zh-CN" sz="1800" dirty="0" smtClean="0">
                <a:solidFill>
                  <a:srgbClr val="FF0000"/>
                </a:solidFill>
              </a:rPr>
              <a:t>0.3</a:t>
            </a:r>
            <a:r>
              <a:rPr lang="zh-CN" altLang="en-US" sz="1800" dirty="0" smtClean="0">
                <a:solidFill>
                  <a:srgbClr val="FF0000"/>
                </a:solidFill>
              </a:rPr>
              <a:t>！！！</a:t>
            </a:r>
            <a:endParaRPr lang="zh-CN" altLang="en-US" sz="1800" dirty="0">
              <a:solidFill>
                <a:srgbClr val="FF0000"/>
              </a:solidFill>
            </a:endParaRPr>
          </a:p>
        </p:txBody>
      </p:sp>
      <p:sp>
        <p:nvSpPr>
          <p:cNvPr id="2" name="TextBox 1"/>
          <p:cNvSpPr txBox="1"/>
          <p:nvPr/>
        </p:nvSpPr>
        <p:spPr>
          <a:xfrm>
            <a:off x="1783644" y="1219200"/>
            <a:ext cx="4495800" cy="584775"/>
          </a:xfrm>
          <a:prstGeom prst="rect">
            <a:avLst/>
          </a:prstGeom>
          <a:noFill/>
        </p:spPr>
        <p:txBody>
          <a:bodyPr wrap="square" rtlCol="0">
            <a:spAutoFit/>
          </a:bodyPr>
          <a:lstStyle/>
          <a:p>
            <a:r>
              <a:rPr lang="zh-CN" altLang="en-US" dirty="0" smtClean="0">
                <a:solidFill>
                  <a:schemeClr val="bg1"/>
                </a:solidFill>
              </a:rPr>
              <a:t>半个月后，即</a:t>
            </a:r>
            <a:r>
              <a:rPr lang="en-US" altLang="zh-CN" dirty="0" smtClean="0">
                <a:solidFill>
                  <a:schemeClr val="bg1"/>
                </a:solidFill>
              </a:rPr>
              <a:t>1</a:t>
            </a:r>
            <a:r>
              <a:rPr lang="zh-CN" altLang="en-US" dirty="0" smtClean="0">
                <a:solidFill>
                  <a:schemeClr val="bg1"/>
                </a:solidFill>
              </a:rPr>
              <a:t>月</a:t>
            </a:r>
            <a:r>
              <a:rPr lang="en-US" altLang="zh-CN" dirty="0" smtClean="0">
                <a:solidFill>
                  <a:schemeClr val="bg1"/>
                </a:solidFill>
              </a:rPr>
              <a:t>20</a:t>
            </a:r>
            <a:r>
              <a:rPr lang="zh-CN" altLang="en-US" dirty="0" smtClean="0">
                <a:solidFill>
                  <a:schemeClr val="bg1"/>
                </a:solidFill>
              </a:rPr>
              <a:t>日</a:t>
            </a:r>
            <a:endParaRPr lang="zh-CN" altLang="en-US" dirty="0">
              <a:solidFill>
                <a:schemeClr val="bg1"/>
              </a:solidFill>
            </a:endParaRPr>
          </a:p>
        </p:txBody>
      </p:sp>
    </p:spTree>
    <p:extLst>
      <p:ext uri="{BB962C8B-B14F-4D97-AF65-F5344CB8AC3E}">
        <p14:creationId xmlns:p14="http://schemas.microsoft.com/office/powerpoint/2010/main" val="38519029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228600" y="2667000"/>
            <a:ext cx="8686800" cy="762000"/>
          </a:xfrm>
        </p:spPr>
        <p:txBody>
          <a:bodyPr/>
          <a:lstStyle/>
          <a:p>
            <a:r>
              <a:rPr lang="zh-CN" altLang="en-US" dirty="0" smtClean="0"/>
              <a:t>二、高端交易策略</a:t>
            </a:r>
            <a:endParaRPr lang="zh-CN" altLang="en-US" dirty="0"/>
          </a:p>
        </p:txBody>
      </p:sp>
    </p:spTree>
    <p:extLst>
      <p:ext uri="{BB962C8B-B14F-4D97-AF65-F5344CB8AC3E}">
        <p14:creationId xmlns:p14="http://schemas.microsoft.com/office/powerpoint/2010/main" val="792679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zh-CN" altLang="zh-CN" b="1" dirty="0">
                <a:solidFill>
                  <a:schemeClr val="bg1"/>
                </a:solidFill>
              </a:rPr>
              <a:t>四、国债期货中的基差交易</a:t>
            </a:r>
            <a:endParaRPr lang="zh-CN" altLang="zh-CN" dirty="0">
              <a:solidFill>
                <a:schemeClr val="bg1"/>
              </a:solidFill>
            </a:endParaRPr>
          </a:p>
          <a:p>
            <a:pPr marL="0" indent="0">
              <a:buNone/>
            </a:pPr>
            <a:r>
              <a:rPr lang="zh-CN" altLang="zh-CN" sz="1800" dirty="0">
                <a:solidFill>
                  <a:schemeClr val="bg1"/>
                </a:solidFill>
              </a:rPr>
              <a:t>从国债期货的定价中，我们知道：</a:t>
            </a:r>
          </a:p>
          <a:p>
            <a:pPr marL="0" indent="0">
              <a:buNone/>
            </a:pPr>
            <a:r>
              <a:rPr lang="zh-CN" altLang="zh-CN" sz="1800" dirty="0">
                <a:solidFill>
                  <a:schemeClr val="bg1"/>
                </a:solidFill>
              </a:rPr>
              <a:t>基差</a:t>
            </a:r>
            <a:r>
              <a:rPr lang="en-US" altLang="zh-CN" sz="1800" dirty="0">
                <a:solidFill>
                  <a:schemeClr val="bg1"/>
                </a:solidFill>
              </a:rPr>
              <a:t>=</a:t>
            </a:r>
            <a:r>
              <a:rPr lang="zh-CN" altLang="zh-CN" sz="1800" dirty="0">
                <a:solidFill>
                  <a:schemeClr val="bg1"/>
                </a:solidFill>
              </a:rPr>
              <a:t>现货价格</a:t>
            </a:r>
            <a:r>
              <a:rPr lang="en-US" altLang="zh-CN" sz="1800" dirty="0">
                <a:solidFill>
                  <a:schemeClr val="bg1"/>
                </a:solidFill>
              </a:rPr>
              <a:t>-</a:t>
            </a:r>
            <a:r>
              <a:rPr lang="zh-CN" altLang="zh-CN" sz="1800" dirty="0">
                <a:solidFill>
                  <a:schemeClr val="bg1"/>
                </a:solidFill>
              </a:rPr>
              <a:t>期货价格</a:t>
            </a:r>
            <a:r>
              <a:rPr lang="en-US" altLang="zh-CN" sz="1800" dirty="0">
                <a:solidFill>
                  <a:schemeClr val="bg1"/>
                </a:solidFill>
              </a:rPr>
              <a:t>*</a:t>
            </a:r>
            <a:r>
              <a:rPr lang="zh-CN" altLang="zh-CN" sz="1800" dirty="0">
                <a:solidFill>
                  <a:schemeClr val="bg1"/>
                </a:solidFill>
              </a:rPr>
              <a:t>转换因子</a:t>
            </a:r>
          </a:p>
          <a:p>
            <a:pPr marL="0" indent="0">
              <a:buNone/>
            </a:pPr>
            <a:r>
              <a:rPr lang="zh-CN" altLang="zh-CN" sz="1800" dirty="0">
                <a:solidFill>
                  <a:schemeClr val="bg1"/>
                </a:solidFill>
              </a:rPr>
              <a:t>实际来看，基差和期权很相似，基差交易就可以分为两种：</a:t>
            </a:r>
          </a:p>
          <a:p>
            <a:pPr marL="0" indent="0">
              <a:buNone/>
            </a:pPr>
            <a:r>
              <a:rPr lang="zh-CN" altLang="zh-CN" sz="1800" dirty="0">
                <a:solidFill>
                  <a:schemeClr val="bg1"/>
                </a:solidFill>
              </a:rPr>
              <a:t>做多基差：买入现货，卖出期货；即，持有交割期权</a:t>
            </a:r>
          </a:p>
          <a:p>
            <a:pPr marL="0" indent="0">
              <a:buNone/>
            </a:pPr>
            <a:r>
              <a:rPr lang="zh-CN" altLang="zh-CN" sz="1800" dirty="0">
                <a:solidFill>
                  <a:schemeClr val="bg1"/>
                </a:solidFill>
              </a:rPr>
              <a:t>做空基差：卖出现货，买入期货；即，做空交割期权</a:t>
            </a:r>
          </a:p>
          <a:p>
            <a:pPr marL="0" indent="0">
              <a:buNone/>
            </a:pPr>
            <a:r>
              <a:rPr lang="zh-CN" altLang="zh-CN" sz="1800" dirty="0">
                <a:solidFill>
                  <a:schemeClr val="bg1"/>
                </a:solidFill>
              </a:rPr>
              <a:t>利用期货价格，收益率和久期之间的关系我们可以得到下图</a:t>
            </a:r>
          </a:p>
          <a:p>
            <a:pPr marL="0" indent="0">
              <a:buNone/>
            </a:pPr>
            <a:endParaRPr lang="en-US" altLang="zh-CN" sz="1800" b="1" dirty="0" smtClean="0">
              <a:solidFill>
                <a:schemeClr val="bg1"/>
              </a:solidFill>
              <a:latin typeface="宋体" pitchFamily="2" charset="-122"/>
              <a:ea typeface="宋体" pitchFamily="2" charset="-122"/>
            </a:endParaRPr>
          </a:p>
        </p:txBody>
      </p:sp>
    </p:spTree>
    <p:extLst>
      <p:ext uri="{BB962C8B-B14F-4D97-AF65-F5344CB8AC3E}">
        <p14:creationId xmlns:p14="http://schemas.microsoft.com/office/powerpoint/2010/main" val="138835856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画布 6"/>
          <p:cNvGrpSpPr/>
          <p:nvPr/>
        </p:nvGrpSpPr>
        <p:grpSpPr>
          <a:xfrm>
            <a:off x="631186" y="1108849"/>
            <a:ext cx="7993051" cy="5097780"/>
            <a:chOff x="0" y="0"/>
            <a:chExt cx="4767580" cy="2910840"/>
          </a:xfrm>
        </p:grpSpPr>
        <p:sp>
          <p:nvSpPr>
            <p:cNvPr id="4" name="矩形 3"/>
            <p:cNvSpPr/>
            <p:nvPr/>
          </p:nvSpPr>
          <p:spPr>
            <a:xfrm>
              <a:off x="0" y="0"/>
              <a:ext cx="4767580" cy="2910840"/>
            </a:xfrm>
            <a:prstGeom prst="rect">
              <a:avLst/>
            </a:prstGeom>
          </p:spPr>
        </p:sp>
        <p:cxnSp>
          <p:nvCxnSpPr>
            <p:cNvPr id="5" name="直接箭头连接符 4"/>
            <p:cNvCxnSpPr/>
            <p:nvPr/>
          </p:nvCxnSpPr>
          <p:spPr>
            <a:xfrm flipH="1" flipV="1">
              <a:off x="500819" y="213360"/>
              <a:ext cx="7620" cy="20955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flipV="1">
              <a:off x="508439" y="2308072"/>
              <a:ext cx="3093720" cy="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782759" y="1043940"/>
              <a:ext cx="1790700" cy="266700"/>
            </a:xfrm>
            <a:prstGeom prst="line">
              <a:avLst/>
            </a:prstGeom>
          </p:spPr>
          <p:style>
            <a:lnRef idx="2">
              <a:schemeClr val="accent5"/>
            </a:lnRef>
            <a:fillRef idx="0">
              <a:schemeClr val="accent5"/>
            </a:fillRef>
            <a:effectRef idx="1">
              <a:schemeClr val="accent5"/>
            </a:effectRef>
            <a:fontRef idx="minor">
              <a:schemeClr val="tx1"/>
            </a:fontRef>
          </p:style>
        </p:cxnSp>
        <p:cxnSp>
          <p:nvCxnSpPr>
            <p:cNvPr id="8" name="直接连接符 7"/>
            <p:cNvCxnSpPr/>
            <p:nvPr/>
          </p:nvCxnSpPr>
          <p:spPr>
            <a:xfrm>
              <a:off x="1224719" y="937260"/>
              <a:ext cx="1348740" cy="777240"/>
            </a:xfrm>
            <a:prstGeom prst="line">
              <a:avLst/>
            </a:prstGeom>
          </p:spPr>
          <p:style>
            <a:lnRef idx="2">
              <a:schemeClr val="dk1"/>
            </a:lnRef>
            <a:fillRef idx="0">
              <a:schemeClr val="dk1"/>
            </a:fillRef>
            <a:effectRef idx="1">
              <a:schemeClr val="dk1"/>
            </a:effectRef>
            <a:fontRef idx="minor">
              <a:schemeClr val="tx1"/>
            </a:fontRef>
          </p:style>
        </p:cxnSp>
        <p:cxnSp>
          <p:nvCxnSpPr>
            <p:cNvPr id="9" name="直接连接符 8"/>
            <p:cNvCxnSpPr/>
            <p:nvPr/>
          </p:nvCxnSpPr>
          <p:spPr>
            <a:xfrm>
              <a:off x="1681919" y="815340"/>
              <a:ext cx="792480" cy="1143000"/>
            </a:xfrm>
            <a:prstGeom prst="line">
              <a:avLst/>
            </a:prstGeom>
          </p:spPr>
          <p:style>
            <a:lnRef idx="2">
              <a:schemeClr val="accent2"/>
            </a:lnRef>
            <a:fillRef idx="0">
              <a:schemeClr val="accent2"/>
            </a:fillRef>
            <a:effectRef idx="1">
              <a:schemeClr val="accent2"/>
            </a:effectRef>
            <a:fontRef idx="minor">
              <a:schemeClr val="tx1"/>
            </a:fontRef>
          </p:style>
        </p:cxnSp>
        <p:sp>
          <p:nvSpPr>
            <p:cNvPr id="10" name="文本框 13"/>
            <p:cNvSpPr txBox="1"/>
            <p:nvPr/>
          </p:nvSpPr>
          <p:spPr>
            <a:xfrm>
              <a:off x="1468559" y="579120"/>
              <a:ext cx="518160" cy="23622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400" kern="100">
                  <a:solidFill>
                    <a:schemeClr val="bg1"/>
                  </a:solidFill>
                  <a:effectLst/>
                  <a:ea typeface="宋体"/>
                  <a:cs typeface="Times New Roman"/>
                </a:rPr>
                <a:t>高久期</a:t>
              </a:r>
            </a:p>
            <a:p>
              <a:pPr algn="just">
                <a:spcAft>
                  <a:spcPts val="0"/>
                </a:spcAft>
              </a:pPr>
              <a:r>
                <a:rPr lang="en-US" sz="1400" kern="100">
                  <a:solidFill>
                    <a:schemeClr val="bg1"/>
                  </a:solidFill>
                  <a:effectLst/>
                  <a:ea typeface="宋体"/>
                  <a:cs typeface="Times New Roman"/>
                </a:rPr>
                <a:t> </a:t>
              </a:r>
              <a:endParaRPr lang="zh-CN" sz="1400" kern="100">
                <a:solidFill>
                  <a:schemeClr val="bg1"/>
                </a:solidFill>
                <a:effectLst/>
                <a:ea typeface="宋体"/>
                <a:cs typeface="Times New Roman"/>
              </a:endParaRPr>
            </a:p>
          </p:txBody>
        </p:sp>
        <p:sp>
          <p:nvSpPr>
            <p:cNvPr id="11" name="文本框 14"/>
            <p:cNvSpPr txBox="1"/>
            <p:nvPr/>
          </p:nvSpPr>
          <p:spPr>
            <a:xfrm>
              <a:off x="2573459" y="1158240"/>
              <a:ext cx="541020" cy="25908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400" kern="100">
                  <a:solidFill>
                    <a:schemeClr val="bg1"/>
                  </a:solidFill>
                  <a:effectLst/>
                  <a:ea typeface="宋体"/>
                  <a:cs typeface="Times New Roman"/>
                </a:rPr>
                <a:t>低久期</a:t>
              </a:r>
            </a:p>
          </p:txBody>
        </p:sp>
        <p:sp>
          <p:nvSpPr>
            <p:cNvPr id="12" name="文本框 15"/>
            <p:cNvSpPr txBox="1"/>
            <p:nvPr/>
          </p:nvSpPr>
          <p:spPr>
            <a:xfrm>
              <a:off x="2619179" y="1645920"/>
              <a:ext cx="495300" cy="24384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400" kern="100">
                  <a:solidFill>
                    <a:schemeClr val="bg1"/>
                  </a:solidFill>
                  <a:effectLst/>
                  <a:ea typeface="宋体"/>
                  <a:cs typeface="Times New Roman"/>
                </a:rPr>
                <a:t>中久期</a:t>
              </a:r>
            </a:p>
          </p:txBody>
        </p:sp>
        <p:sp>
          <p:nvSpPr>
            <p:cNvPr id="13" name="文本框 16"/>
            <p:cNvSpPr txBox="1"/>
            <p:nvPr/>
          </p:nvSpPr>
          <p:spPr>
            <a:xfrm>
              <a:off x="782759" y="1402098"/>
              <a:ext cx="579120" cy="24384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400" kern="100" dirty="0">
                  <a:solidFill>
                    <a:schemeClr val="bg1"/>
                  </a:solidFill>
                  <a:effectLst/>
                  <a:ea typeface="宋体"/>
                  <a:cs typeface="Times New Roman"/>
                </a:rPr>
                <a:t>期货价格</a:t>
              </a:r>
            </a:p>
          </p:txBody>
        </p:sp>
        <p:sp>
          <p:nvSpPr>
            <p:cNvPr id="14" name="文本框 17"/>
            <p:cNvSpPr txBox="1"/>
            <p:nvPr/>
          </p:nvSpPr>
          <p:spPr>
            <a:xfrm>
              <a:off x="123477" y="236219"/>
              <a:ext cx="354482" cy="461011"/>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400" kern="100" dirty="0">
                  <a:solidFill>
                    <a:schemeClr val="bg1"/>
                  </a:solidFill>
                  <a:effectLst/>
                  <a:ea typeface="宋体"/>
                  <a:cs typeface="Times New Roman"/>
                </a:rPr>
                <a:t>价格</a:t>
              </a:r>
              <a:r>
                <a:rPr lang="en-US" sz="1400" kern="100" dirty="0">
                  <a:solidFill>
                    <a:schemeClr val="bg1"/>
                  </a:solidFill>
                  <a:effectLst/>
                  <a:ea typeface="宋体"/>
                  <a:cs typeface="Times New Roman"/>
                </a:rPr>
                <a:t>/</a:t>
              </a:r>
              <a:r>
                <a:rPr lang="zh-CN" sz="1400" kern="100" dirty="0">
                  <a:solidFill>
                    <a:schemeClr val="bg1"/>
                  </a:solidFill>
                  <a:effectLst/>
                  <a:ea typeface="宋体"/>
                  <a:cs typeface="Times New Roman"/>
                </a:rPr>
                <a:t>转换因子</a:t>
              </a:r>
            </a:p>
          </p:txBody>
        </p:sp>
        <p:sp>
          <p:nvSpPr>
            <p:cNvPr id="15" name="文本框 18"/>
            <p:cNvSpPr txBox="1"/>
            <p:nvPr/>
          </p:nvSpPr>
          <p:spPr>
            <a:xfrm>
              <a:off x="3309143" y="2369057"/>
              <a:ext cx="507623" cy="206959"/>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400" kern="100">
                  <a:solidFill>
                    <a:schemeClr val="bg1"/>
                  </a:solidFill>
                  <a:effectLst/>
                  <a:ea typeface="宋体"/>
                  <a:cs typeface="Times New Roman"/>
                </a:rPr>
                <a:t>收益率</a:t>
              </a:r>
            </a:p>
          </p:txBody>
        </p:sp>
        <p:sp>
          <p:nvSpPr>
            <p:cNvPr id="16" name="任意多边形 15"/>
            <p:cNvSpPr/>
            <p:nvPr/>
          </p:nvSpPr>
          <p:spPr>
            <a:xfrm>
              <a:off x="1013460" y="1219200"/>
              <a:ext cx="1249680" cy="685800"/>
            </a:xfrm>
            <a:custGeom>
              <a:avLst/>
              <a:gdLst>
                <a:gd name="connsiteX0" fmla="*/ 0 w 1249680"/>
                <a:gd name="connsiteY0" fmla="*/ 0 h 685800"/>
                <a:gd name="connsiteX1" fmla="*/ 746760 w 1249680"/>
                <a:gd name="connsiteY1" fmla="*/ 236220 h 685800"/>
                <a:gd name="connsiteX2" fmla="*/ 1249680 w 1249680"/>
                <a:gd name="connsiteY2" fmla="*/ 685800 h 685800"/>
              </a:gdLst>
              <a:ahLst/>
              <a:cxnLst>
                <a:cxn ang="0">
                  <a:pos x="connsiteX0" y="connsiteY0"/>
                </a:cxn>
                <a:cxn ang="0">
                  <a:pos x="connsiteX1" y="connsiteY1"/>
                </a:cxn>
                <a:cxn ang="0">
                  <a:pos x="connsiteX2" y="connsiteY2"/>
                </a:cxn>
              </a:cxnLst>
              <a:rect l="l" t="t" r="r" b="b"/>
              <a:pathLst>
                <a:path w="1249680" h="685800">
                  <a:moveTo>
                    <a:pt x="0" y="0"/>
                  </a:moveTo>
                  <a:cubicBezTo>
                    <a:pt x="269240" y="60960"/>
                    <a:pt x="538480" y="121920"/>
                    <a:pt x="746760" y="236220"/>
                  </a:cubicBezTo>
                  <a:cubicBezTo>
                    <a:pt x="955040" y="350520"/>
                    <a:pt x="1102360" y="518160"/>
                    <a:pt x="1249680" y="6858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sz="1400">
                <a:solidFill>
                  <a:schemeClr val="bg1"/>
                </a:solidFill>
              </a:endParaRPr>
            </a:p>
          </p:txBody>
        </p:sp>
      </p:grpSp>
    </p:spTree>
    <p:extLst>
      <p:ext uri="{BB962C8B-B14F-4D97-AF65-F5344CB8AC3E}">
        <p14:creationId xmlns:p14="http://schemas.microsoft.com/office/powerpoint/2010/main" val="155467557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p:txBody>
          <a:bodyPr/>
          <a:lstStyle/>
          <a:p>
            <a:pPr marL="0" indent="0">
              <a:buNone/>
            </a:pPr>
            <a:r>
              <a:rPr lang="en-US" altLang="zh-CN" sz="1800" b="1" dirty="0">
                <a:solidFill>
                  <a:schemeClr val="bg1"/>
                </a:solidFill>
              </a:rPr>
              <a:t>1</a:t>
            </a:r>
            <a:r>
              <a:rPr lang="zh-CN" altLang="zh-CN" sz="1800" b="1" dirty="0">
                <a:solidFill>
                  <a:schemeClr val="bg1"/>
                </a:solidFill>
              </a:rPr>
              <a:t>、高久期的基</a:t>
            </a:r>
            <a:r>
              <a:rPr lang="zh-CN" altLang="zh-CN" sz="1800" b="1" dirty="0" smtClean="0">
                <a:solidFill>
                  <a:schemeClr val="bg1"/>
                </a:solidFill>
              </a:rPr>
              <a:t>差</a:t>
            </a:r>
            <a:r>
              <a:rPr lang="zh-CN" altLang="en-US" sz="1800" b="1" dirty="0" smtClean="0">
                <a:solidFill>
                  <a:schemeClr val="bg1"/>
                </a:solidFill>
              </a:rPr>
              <a:t>交易</a:t>
            </a:r>
            <a:r>
              <a:rPr lang="zh-CN" altLang="zh-CN" sz="1800" b="1" dirty="0" smtClean="0">
                <a:solidFill>
                  <a:schemeClr val="bg1"/>
                </a:solidFill>
              </a:rPr>
              <a:t>类似于</a:t>
            </a:r>
            <a:r>
              <a:rPr lang="zh-CN" altLang="zh-CN" sz="1800" b="1" dirty="0">
                <a:solidFill>
                  <a:schemeClr val="bg1"/>
                </a:solidFill>
              </a:rPr>
              <a:t>一个看涨</a:t>
            </a:r>
            <a:r>
              <a:rPr lang="zh-CN" altLang="zh-CN" sz="1800" b="1" dirty="0" smtClean="0">
                <a:solidFill>
                  <a:schemeClr val="bg1"/>
                </a:solidFill>
              </a:rPr>
              <a:t>期权</a:t>
            </a:r>
            <a:endParaRPr lang="en-US" altLang="zh-CN" sz="1800" b="1" dirty="0" smtClean="0">
              <a:solidFill>
                <a:schemeClr val="bg1"/>
              </a:solidFill>
            </a:endParaRPr>
          </a:p>
          <a:p>
            <a:pPr marL="0" indent="0">
              <a:buNone/>
            </a:pPr>
            <a:endParaRPr lang="en-US" altLang="zh-CN" sz="1800" b="1" dirty="0">
              <a:solidFill>
                <a:schemeClr val="bg1"/>
              </a:solidFill>
            </a:endParaRPr>
          </a:p>
          <a:p>
            <a:pPr marL="0" indent="0">
              <a:buNone/>
            </a:pPr>
            <a:endParaRPr lang="en-US" altLang="zh-CN" sz="1800" b="1" dirty="0" smtClean="0">
              <a:solidFill>
                <a:schemeClr val="bg1"/>
              </a:solidFill>
            </a:endParaRPr>
          </a:p>
          <a:p>
            <a:pPr marL="0" indent="0">
              <a:buNone/>
            </a:pPr>
            <a:endParaRPr lang="en-US" altLang="zh-CN" sz="1800" b="1" dirty="0">
              <a:solidFill>
                <a:schemeClr val="bg1"/>
              </a:solidFill>
            </a:endParaRPr>
          </a:p>
          <a:p>
            <a:pPr marL="0" indent="0">
              <a:buNone/>
            </a:pPr>
            <a:endParaRPr lang="en-US" altLang="zh-CN" sz="1800" b="1" dirty="0" smtClean="0">
              <a:solidFill>
                <a:schemeClr val="bg1"/>
              </a:solidFill>
            </a:endParaRPr>
          </a:p>
          <a:p>
            <a:pPr marL="0" indent="0">
              <a:buNone/>
            </a:pPr>
            <a:endParaRPr lang="en-US" altLang="zh-CN" sz="1800" b="1" dirty="0">
              <a:solidFill>
                <a:schemeClr val="bg1"/>
              </a:solidFill>
            </a:endParaRPr>
          </a:p>
          <a:p>
            <a:pPr marL="0" indent="0">
              <a:buNone/>
            </a:pPr>
            <a:endParaRPr lang="en-US" altLang="zh-CN" sz="1800" b="1" dirty="0" smtClean="0">
              <a:solidFill>
                <a:schemeClr val="bg1"/>
              </a:solidFill>
            </a:endParaRPr>
          </a:p>
          <a:p>
            <a:pPr marL="0" indent="0">
              <a:buNone/>
            </a:pPr>
            <a:endParaRPr lang="en-US" altLang="zh-CN" sz="1800" b="1" dirty="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我们</a:t>
            </a:r>
            <a:r>
              <a:rPr lang="zh-CN" altLang="zh-CN" sz="1800" dirty="0">
                <a:solidFill>
                  <a:schemeClr val="bg1"/>
                </a:solidFill>
              </a:rPr>
              <a:t>知道收益率和期货价格呈反比，收益率上涨时，期货价格下跌，收益率下跌时，期货价格上涨。</a:t>
            </a:r>
          </a:p>
          <a:p>
            <a:pPr marL="0" indent="0">
              <a:buNone/>
            </a:pPr>
            <a:r>
              <a:rPr lang="en-US" altLang="zh-CN" sz="1800" dirty="0" smtClean="0">
                <a:solidFill>
                  <a:schemeClr val="bg1"/>
                </a:solidFill>
              </a:rPr>
              <a:t>      </a:t>
            </a:r>
            <a:r>
              <a:rPr lang="zh-CN" altLang="zh-CN" sz="1800" dirty="0" smtClean="0">
                <a:solidFill>
                  <a:schemeClr val="bg1"/>
                </a:solidFill>
              </a:rPr>
              <a:t>图</a:t>
            </a:r>
            <a:r>
              <a:rPr lang="zh-CN" altLang="zh-CN" sz="1800" dirty="0">
                <a:solidFill>
                  <a:schemeClr val="bg1"/>
                </a:solidFill>
              </a:rPr>
              <a:t>中，可以看出，当收益率上涨时，基差下跌，此时期货价格下跌，当收益率下跌时，基差上涨，期货价格上涨，高久期国债的基差的走势和国债期货的看涨期权走势很相似。</a:t>
            </a:r>
          </a:p>
          <a:p>
            <a:pPr marL="0" indent="0">
              <a:buNone/>
            </a:pPr>
            <a:r>
              <a:rPr lang="en-US" altLang="zh-CN" sz="1800" dirty="0" smtClean="0">
                <a:solidFill>
                  <a:schemeClr val="bg1"/>
                </a:solidFill>
              </a:rPr>
              <a:t>       </a:t>
            </a:r>
            <a:r>
              <a:rPr lang="zh-CN" altLang="zh-CN" sz="1800" dirty="0" smtClean="0">
                <a:solidFill>
                  <a:schemeClr val="bg1"/>
                </a:solidFill>
              </a:rPr>
              <a:t>因此</a:t>
            </a:r>
            <a:r>
              <a:rPr lang="zh-CN" altLang="zh-CN" sz="1800" dirty="0">
                <a:solidFill>
                  <a:schemeClr val="bg1"/>
                </a:solidFill>
              </a:rPr>
              <a:t>，当我们预计收益率将下跌时，就可以做多高久期国债的基差，相反，当我们预计收益率将上涨时，就可以做空高久期国债的基差。</a:t>
            </a:r>
          </a:p>
          <a:p>
            <a:pPr marL="0" indent="0">
              <a:buNone/>
            </a:pPr>
            <a:endParaRPr lang="zh-CN" altLang="zh-CN" sz="1800" dirty="0">
              <a:solidFill>
                <a:schemeClr val="bg1"/>
              </a:solidFill>
            </a:endParaRPr>
          </a:p>
          <a:p>
            <a:pPr marL="0" indent="0">
              <a:buNone/>
            </a:pPr>
            <a:endParaRPr lang="en-US" altLang="zh-CN" sz="1800" b="1" dirty="0" smtClean="0">
              <a:solidFill>
                <a:schemeClr val="bg1"/>
              </a:solidFill>
              <a:latin typeface="宋体" pitchFamily="2" charset="-122"/>
              <a:ea typeface="宋体" pitchFamily="2" charset="-122"/>
            </a:endParaRPr>
          </a:p>
        </p:txBody>
      </p:sp>
      <p:grpSp>
        <p:nvGrpSpPr>
          <p:cNvPr id="3" name="画布 22"/>
          <p:cNvGrpSpPr/>
          <p:nvPr/>
        </p:nvGrpSpPr>
        <p:grpSpPr>
          <a:xfrm>
            <a:off x="1505060" y="1313180"/>
            <a:ext cx="5276739" cy="2553335"/>
            <a:chOff x="0" y="0"/>
            <a:chExt cx="4373880" cy="2553335"/>
          </a:xfrm>
        </p:grpSpPr>
        <p:sp>
          <p:nvSpPr>
            <p:cNvPr id="4" name="矩形 3"/>
            <p:cNvSpPr/>
            <p:nvPr/>
          </p:nvSpPr>
          <p:spPr>
            <a:xfrm>
              <a:off x="0" y="0"/>
              <a:ext cx="4373880" cy="2553335"/>
            </a:xfrm>
            <a:prstGeom prst="rect">
              <a:avLst/>
            </a:prstGeom>
          </p:spPr>
        </p:sp>
        <p:cxnSp>
          <p:nvCxnSpPr>
            <p:cNvPr id="5" name="直接箭头连接符 4"/>
            <p:cNvCxnSpPr/>
            <p:nvPr/>
          </p:nvCxnSpPr>
          <p:spPr>
            <a:xfrm flipV="1">
              <a:off x="685800" y="2042160"/>
              <a:ext cx="2499360" cy="3048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flipV="1">
              <a:off x="685800" y="388620"/>
              <a:ext cx="0" cy="16838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任意多边形 6"/>
            <p:cNvSpPr/>
            <p:nvPr/>
          </p:nvSpPr>
          <p:spPr>
            <a:xfrm>
              <a:off x="973146" y="662940"/>
              <a:ext cx="1165860" cy="1231654"/>
            </a:xfrm>
            <a:custGeom>
              <a:avLst/>
              <a:gdLst>
                <a:gd name="connsiteX0" fmla="*/ 0 w 1165860"/>
                <a:gd name="connsiteY0" fmla="*/ 0 h 1231654"/>
                <a:gd name="connsiteX1" fmla="*/ 327660 w 1165860"/>
                <a:gd name="connsiteY1" fmla="*/ 1043940 h 1231654"/>
                <a:gd name="connsiteX2" fmla="*/ 1165860 w 1165860"/>
                <a:gd name="connsiteY2" fmla="*/ 1226820 h 1231654"/>
              </a:gdLst>
              <a:ahLst/>
              <a:cxnLst>
                <a:cxn ang="0">
                  <a:pos x="connsiteX0" y="connsiteY0"/>
                </a:cxn>
                <a:cxn ang="0">
                  <a:pos x="connsiteX1" y="connsiteY1"/>
                </a:cxn>
                <a:cxn ang="0">
                  <a:pos x="connsiteX2" y="connsiteY2"/>
                </a:cxn>
              </a:cxnLst>
              <a:rect l="l" t="t" r="r" b="b"/>
              <a:pathLst>
                <a:path w="1165860" h="1231654">
                  <a:moveTo>
                    <a:pt x="0" y="0"/>
                  </a:moveTo>
                  <a:cubicBezTo>
                    <a:pt x="66675" y="419735"/>
                    <a:pt x="133350" y="839470"/>
                    <a:pt x="327660" y="1043940"/>
                  </a:cubicBezTo>
                  <a:cubicBezTo>
                    <a:pt x="521970" y="1248410"/>
                    <a:pt x="843915" y="1237615"/>
                    <a:pt x="1165860" y="122682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sz="1200">
                <a:solidFill>
                  <a:schemeClr val="bg1"/>
                </a:solidFill>
              </a:endParaRPr>
            </a:p>
          </p:txBody>
        </p:sp>
        <p:sp>
          <p:nvSpPr>
            <p:cNvPr id="8" name="文本框 26"/>
            <p:cNvSpPr txBox="1"/>
            <p:nvPr/>
          </p:nvSpPr>
          <p:spPr>
            <a:xfrm>
              <a:off x="327660" y="457200"/>
              <a:ext cx="297180" cy="57150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200" kern="100">
                  <a:solidFill>
                    <a:schemeClr val="bg1"/>
                  </a:solidFill>
                  <a:effectLst/>
                  <a:ea typeface="宋体"/>
                  <a:cs typeface="Times New Roman"/>
                </a:rPr>
                <a:t>基差</a:t>
              </a:r>
            </a:p>
          </p:txBody>
        </p:sp>
        <p:sp>
          <p:nvSpPr>
            <p:cNvPr id="9" name="文本框 27"/>
            <p:cNvSpPr txBox="1"/>
            <p:nvPr/>
          </p:nvSpPr>
          <p:spPr>
            <a:xfrm>
              <a:off x="2682240" y="2171700"/>
              <a:ext cx="614815" cy="25908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200" kern="100" dirty="0">
                  <a:solidFill>
                    <a:schemeClr val="bg1"/>
                  </a:solidFill>
                  <a:effectLst/>
                  <a:ea typeface="宋体"/>
                  <a:cs typeface="Times New Roman"/>
                </a:rPr>
                <a:t>收益率</a:t>
              </a:r>
            </a:p>
          </p:txBody>
        </p:sp>
      </p:grpSp>
    </p:spTree>
    <p:extLst>
      <p:ext uri="{BB962C8B-B14F-4D97-AF65-F5344CB8AC3E}">
        <p14:creationId xmlns:p14="http://schemas.microsoft.com/office/powerpoint/2010/main" val="295426714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a:xfrm>
            <a:off x="228600" y="914400"/>
            <a:ext cx="8610600" cy="5248275"/>
          </a:xfrm>
        </p:spPr>
        <p:txBody>
          <a:bodyPr/>
          <a:lstStyle/>
          <a:p>
            <a:pPr marL="0" indent="0">
              <a:buNone/>
            </a:pPr>
            <a:r>
              <a:rPr lang="en-US" altLang="zh-CN" sz="1800" b="1" dirty="0">
                <a:solidFill>
                  <a:schemeClr val="bg1"/>
                </a:solidFill>
              </a:rPr>
              <a:t>2</a:t>
            </a:r>
            <a:r>
              <a:rPr lang="zh-CN" altLang="zh-CN" sz="1800" b="1" dirty="0">
                <a:solidFill>
                  <a:schemeClr val="bg1"/>
                </a:solidFill>
              </a:rPr>
              <a:t>、低久期的基差交易类似于看跌期权</a:t>
            </a:r>
            <a:endParaRPr lang="zh-CN" altLang="zh-CN" sz="1800" dirty="0">
              <a:solidFill>
                <a:schemeClr val="bg1"/>
              </a:solidFill>
            </a:endParaRPr>
          </a:p>
          <a:p>
            <a:pPr marL="0" indent="0">
              <a:buNone/>
            </a:pPr>
            <a:endParaRPr lang="en-US" altLang="zh-CN" sz="1800" b="1" dirty="0" smtClean="0">
              <a:solidFill>
                <a:schemeClr val="bg1"/>
              </a:solidFill>
              <a:latin typeface="宋体" pitchFamily="2" charset="-122"/>
              <a:ea typeface="宋体" pitchFamily="2" charset="-122"/>
            </a:endParaRPr>
          </a:p>
          <a:p>
            <a:pPr marL="0" indent="0">
              <a:buNone/>
            </a:pPr>
            <a:endParaRPr lang="en-US" altLang="zh-CN" sz="1800" b="1" dirty="0">
              <a:solidFill>
                <a:schemeClr val="bg1"/>
              </a:solidFill>
              <a:latin typeface="宋体" pitchFamily="2" charset="-122"/>
              <a:ea typeface="宋体" pitchFamily="2" charset="-122"/>
            </a:endParaRPr>
          </a:p>
          <a:p>
            <a:pPr marL="0" indent="0">
              <a:buNone/>
            </a:pPr>
            <a:endParaRPr lang="en-US" altLang="zh-CN" sz="1800" b="1" dirty="0" smtClean="0">
              <a:solidFill>
                <a:schemeClr val="bg1"/>
              </a:solidFill>
              <a:latin typeface="宋体" pitchFamily="2" charset="-122"/>
              <a:ea typeface="宋体" pitchFamily="2" charset="-122"/>
            </a:endParaRPr>
          </a:p>
          <a:p>
            <a:pPr marL="0" indent="0">
              <a:buNone/>
            </a:pPr>
            <a:endParaRPr lang="en-US" altLang="zh-CN" sz="1800" b="1" dirty="0">
              <a:solidFill>
                <a:schemeClr val="bg1"/>
              </a:solidFill>
              <a:latin typeface="宋体" pitchFamily="2" charset="-122"/>
              <a:ea typeface="宋体" pitchFamily="2" charset="-122"/>
            </a:endParaRPr>
          </a:p>
          <a:p>
            <a:pPr marL="0" indent="0">
              <a:buNone/>
            </a:pPr>
            <a:endParaRPr lang="en-US" altLang="zh-CN" sz="1800" b="1" dirty="0" smtClean="0">
              <a:solidFill>
                <a:schemeClr val="bg1"/>
              </a:solidFill>
              <a:latin typeface="宋体" pitchFamily="2" charset="-122"/>
              <a:ea typeface="宋体" pitchFamily="2" charset="-122"/>
            </a:endParaRPr>
          </a:p>
          <a:p>
            <a:pPr marL="0" indent="0">
              <a:buNone/>
            </a:pPr>
            <a:endParaRPr lang="en-US" altLang="zh-CN" sz="1800" b="1" dirty="0">
              <a:solidFill>
                <a:schemeClr val="bg1"/>
              </a:solidFill>
              <a:latin typeface="宋体" pitchFamily="2" charset="-122"/>
              <a:ea typeface="宋体" pitchFamily="2" charset="-122"/>
            </a:endParaRPr>
          </a:p>
          <a:p>
            <a:pPr marL="0" indent="0">
              <a:buNone/>
            </a:pPr>
            <a:endParaRPr lang="en-US" altLang="zh-CN" sz="1800" b="1" dirty="0" smtClean="0">
              <a:solidFill>
                <a:schemeClr val="bg1"/>
              </a:solidFill>
              <a:latin typeface="宋体" pitchFamily="2" charset="-122"/>
              <a:ea typeface="宋体" pitchFamily="2" charset="-122"/>
            </a:endParaRPr>
          </a:p>
          <a:p>
            <a:pPr marL="0" indent="0">
              <a:buNone/>
            </a:pPr>
            <a:endParaRPr lang="en-US" altLang="zh-CN" sz="1800" b="1" dirty="0">
              <a:solidFill>
                <a:schemeClr val="bg1"/>
              </a:solidFill>
              <a:latin typeface="宋体" pitchFamily="2" charset="-122"/>
              <a:ea typeface="宋体" pitchFamily="2" charset="-122"/>
            </a:endParaRPr>
          </a:p>
          <a:p>
            <a:endParaRPr lang="en-US" altLang="zh-CN" sz="1800" dirty="0" smtClean="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上</a:t>
            </a:r>
            <a:r>
              <a:rPr lang="zh-CN" altLang="zh-CN" sz="1800" dirty="0">
                <a:solidFill>
                  <a:schemeClr val="bg1"/>
                </a:solidFill>
              </a:rPr>
              <a:t>图中，我们可以看出，与高久期国债相反，收益率上涨时，基差上涨，期货价格下跌，当收益率下跌时，基差下跌，期货价格上涨，低久期国债的基差的走势和国债期货的看涨期权走势很相似。</a:t>
            </a:r>
          </a:p>
          <a:p>
            <a:pPr marL="0" indent="0">
              <a:buNone/>
            </a:pPr>
            <a:r>
              <a:rPr lang="en-US" altLang="zh-CN" sz="1800" dirty="0" smtClean="0">
                <a:solidFill>
                  <a:schemeClr val="bg1"/>
                </a:solidFill>
              </a:rPr>
              <a:t>       </a:t>
            </a:r>
            <a:r>
              <a:rPr lang="zh-CN" altLang="zh-CN" sz="1800" dirty="0" smtClean="0">
                <a:solidFill>
                  <a:schemeClr val="bg1"/>
                </a:solidFill>
              </a:rPr>
              <a:t>因此</a:t>
            </a:r>
            <a:r>
              <a:rPr lang="zh-CN" altLang="zh-CN" sz="1800" dirty="0">
                <a:solidFill>
                  <a:schemeClr val="bg1"/>
                </a:solidFill>
              </a:rPr>
              <a:t>，当我们预计收益率将要下跌时，做空低久期国债的基差，反之，预计收益率上涨时，做多低久期国债的基差。</a:t>
            </a:r>
          </a:p>
          <a:p>
            <a:pPr marL="0" indent="0">
              <a:buNone/>
            </a:pPr>
            <a:endParaRPr lang="en-US" altLang="zh-CN" sz="1800" b="1" dirty="0" smtClean="0">
              <a:solidFill>
                <a:schemeClr val="bg1"/>
              </a:solidFill>
              <a:latin typeface="宋体" pitchFamily="2" charset="-122"/>
              <a:ea typeface="宋体" pitchFamily="2" charset="-122"/>
            </a:endParaRPr>
          </a:p>
          <a:p>
            <a:pPr marL="0" indent="0">
              <a:buNone/>
            </a:pPr>
            <a:endParaRPr lang="en-US" altLang="zh-CN" sz="1800" b="1" dirty="0">
              <a:solidFill>
                <a:schemeClr val="bg1"/>
              </a:solidFill>
              <a:latin typeface="宋体" pitchFamily="2" charset="-122"/>
              <a:ea typeface="宋体" pitchFamily="2" charset="-122"/>
            </a:endParaRPr>
          </a:p>
          <a:p>
            <a:pPr marL="0" indent="0">
              <a:buNone/>
            </a:pPr>
            <a:endParaRPr lang="en-US" altLang="zh-CN" sz="1800" b="1" dirty="0" smtClean="0">
              <a:solidFill>
                <a:schemeClr val="bg1"/>
              </a:solidFill>
              <a:latin typeface="宋体" pitchFamily="2" charset="-122"/>
              <a:ea typeface="宋体" pitchFamily="2" charset="-122"/>
            </a:endParaRPr>
          </a:p>
        </p:txBody>
      </p:sp>
      <p:grpSp>
        <p:nvGrpSpPr>
          <p:cNvPr id="3" name="画布 28"/>
          <p:cNvGrpSpPr/>
          <p:nvPr/>
        </p:nvGrpSpPr>
        <p:grpSpPr>
          <a:xfrm>
            <a:off x="1219200" y="992364"/>
            <a:ext cx="5791200" cy="3076575"/>
            <a:chOff x="0" y="0"/>
            <a:chExt cx="5274310" cy="3076575"/>
          </a:xfrm>
        </p:grpSpPr>
        <p:sp>
          <p:nvSpPr>
            <p:cNvPr id="4" name="矩形 3"/>
            <p:cNvSpPr/>
            <p:nvPr/>
          </p:nvSpPr>
          <p:spPr>
            <a:xfrm>
              <a:off x="0" y="0"/>
              <a:ext cx="5274310" cy="3076575"/>
            </a:xfrm>
            <a:prstGeom prst="rect">
              <a:avLst/>
            </a:prstGeom>
          </p:spPr>
        </p:sp>
        <p:cxnSp>
          <p:nvCxnSpPr>
            <p:cNvPr id="5" name="直接箭头连接符 4"/>
            <p:cNvCxnSpPr/>
            <p:nvPr/>
          </p:nvCxnSpPr>
          <p:spPr>
            <a:xfrm>
              <a:off x="739140" y="2598420"/>
              <a:ext cx="3360420" cy="228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flipV="1">
              <a:off x="739140" y="365760"/>
              <a:ext cx="0" cy="22326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任意多边形 6"/>
            <p:cNvSpPr/>
            <p:nvPr/>
          </p:nvSpPr>
          <p:spPr>
            <a:xfrm>
              <a:off x="1059180" y="480288"/>
              <a:ext cx="2563984" cy="1866672"/>
            </a:xfrm>
            <a:custGeom>
              <a:avLst/>
              <a:gdLst>
                <a:gd name="connsiteX0" fmla="*/ 0 w 2563984"/>
                <a:gd name="connsiteY0" fmla="*/ 1866672 h 1866672"/>
                <a:gd name="connsiteX1" fmla="*/ 754380 w 2563984"/>
                <a:gd name="connsiteY1" fmla="*/ 1790472 h 1866672"/>
                <a:gd name="connsiteX2" fmla="*/ 1363980 w 2563984"/>
                <a:gd name="connsiteY2" fmla="*/ 1470432 h 1866672"/>
                <a:gd name="connsiteX3" fmla="*/ 2392680 w 2563984"/>
                <a:gd name="connsiteY3" fmla="*/ 220752 h 1866672"/>
                <a:gd name="connsiteX4" fmla="*/ 2552700 w 2563984"/>
                <a:gd name="connsiteY4" fmla="*/ 7392 h 1866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3984" h="1866672">
                  <a:moveTo>
                    <a:pt x="0" y="1866672"/>
                  </a:moveTo>
                  <a:cubicBezTo>
                    <a:pt x="263525" y="1861592"/>
                    <a:pt x="527050" y="1856512"/>
                    <a:pt x="754380" y="1790472"/>
                  </a:cubicBezTo>
                  <a:cubicBezTo>
                    <a:pt x="981710" y="1724432"/>
                    <a:pt x="1090930" y="1732052"/>
                    <a:pt x="1363980" y="1470432"/>
                  </a:cubicBezTo>
                  <a:cubicBezTo>
                    <a:pt x="1637030" y="1208812"/>
                    <a:pt x="2194560" y="464592"/>
                    <a:pt x="2392680" y="220752"/>
                  </a:cubicBezTo>
                  <a:cubicBezTo>
                    <a:pt x="2590800" y="-23088"/>
                    <a:pt x="2571750" y="-7848"/>
                    <a:pt x="2552700" y="7392"/>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sz="1200">
                <a:solidFill>
                  <a:schemeClr val="bg1"/>
                </a:solidFill>
              </a:endParaRPr>
            </a:p>
          </p:txBody>
        </p:sp>
        <p:sp>
          <p:nvSpPr>
            <p:cNvPr id="8" name="文本框 32"/>
            <p:cNvSpPr txBox="1"/>
            <p:nvPr/>
          </p:nvSpPr>
          <p:spPr>
            <a:xfrm>
              <a:off x="419100" y="365760"/>
              <a:ext cx="251460" cy="52578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200" kern="100">
                  <a:solidFill>
                    <a:schemeClr val="bg1"/>
                  </a:solidFill>
                  <a:effectLst/>
                  <a:ea typeface="宋体"/>
                  <a:cs typeface="Times New Roman"/>
                </a:rPr>
                <a:t>基差</a:t>
              </a:r>
            </a:p>
          </p:txBody>
        </p:sp>
        <p:sp>
          <p:nvSpPr>
            <p:cNvPr id="9" name="文本框 33"/>
            <p:cNvSpPr txBox="1"/>
            <p:nvPr/>
          </p:nvSpPr>
          <p:spPr>
            <a:xfrm>
              <a:off x="3505200" y="2682240"/>
              <a:ext cx="594360" cy="29718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200" kern="100">
                  <a:solidFill>
                    <a:schemeClr val="bg1"/>
                  </a:solidFill>
                  <a:effectLst/>
                  <a:ea typeface="宋体"/>
                  <a:cs typeface="Times New Roman"/>
                </a:rPr>
                <a:t>收益率</a:t>
              </a:r>
            </a:p>
          </p:txBody>
        </p:sp>
      </p:grpSp>
    </p:spTree>
    <p:extLst>
      <p:ext uri="{BB962C8B-B14F-4D97-AF65-F5344CB8AC3E}">
        <p14:creationId xmlns:p14="http://schemas.microsoft.com/office/powerpoint/2010/main" val="16169091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4294967295"/>
          </p:nvPr>
        </p:nvSpPr>
        <p:spPr>
          <a:xfrm>
            <a:off x="228600" y="990600"/>
            <a:ext cx="8610600" cy="5248275"/>
          </a:xfrm>
        </p:spPr>
        <p:txBody>
          <a:bodyPr/>
          <a:lstStyle/>
          <a:p>
            <a:pPr marL="0" indent="0">
              <a:buNone/>
            </a:pPr>
            <a:r>
              <a:rPr lang="en-US" altLang="zh-CN" sz="1800" b="1" dirty="0">
                <a:solidFill>
                  <a:schemeClr val="bg1"/>
                </a:solidFill>
              </a:rPr>
              <a:t>3</a:t>
            </a:r>
            <a:r>
              <a:rPr lang="zh-CN" altLang="zh-CN" sz="1800" b="1" dirty="0">
                <a:solidFill>
                  <a:schemeClr val="bg1"/>
                </a:solidFill>
              </a:rPr>
              <a:t>、中久期的基差交易类似一个跨式</a:t>
            </a:r>
            <a:r>
              <a:rPr lang="zh-CN" altLang="zh-CN" sz="1800" b="1" dirty="0" smtClean="0">
                <a:solidFill>
                  <a:schemeClr val="bg1"/>
                </a:solidFill>
              </a:rPr>
              <a:t>期权</a:t>
            </a:r>
            <a:endParaRPr lang="en-US" altLang="zh-CN" sz="1800" b="1" dirty="0" smtClean="0">
              <a:solidFill>
                <a:schemeClr val="bg1"/>
              </a:solidFill>
            </a:endParaRPr>
          </a:p>
          <a:p>
            <a:pPr marL="0" indent="0">
              <a:buNone/>
            </a:pPr>
            <a:endParaRPr lang="en-US" altLang="zh-CN" sz="1800" b="1" dirty="0">
              <a:solidFill>
                <a:schemeClr val="bg1"/>
              </a:solidFill>
            </a:endParaRPr>
          </a:p>
          <a:p>
            <a:pPr marL="0" indent="0">
              <a:buNone/>
            </a:pPr>
            <a:endParaRPr lang="en-US" altLang="zh-CN" sz="1800" b="1" dirty="0" smtClean="0">
              <a:solidFill>
                <a:schemeClr val="bg1"/>
              </a:solidFill>
            </a:endParaRPr>
          </a:p>
          <a:p>
            <a:pPr marL="0" indent="0">
              <a:buNone/>
            </a:pPr>
            <a:endParaRPr lang="en-US" altLang="zh-CN" sz="1800" b="1" dirty="0">
              <a:solidFill>
                <a:schemeClr val="bg1"/>
              </a:solidFill>
            </a:endParaRPr>
          </a:p>
          <a:p>
            <a:pPr marL="0" indent="0">
              <a:buNone/>
            </a:pPr>
            <a:endParaRPr lang="en-US" altLang="zh-CN" sz="1800" b="1" dirty="0" smtClean="0">
              <a:solidFill>
                <a:schemeClr val="bg1"/>
              </a:solidFill>
            </a:endParaRPr>
          </a:p>
          <a:p>
            <a:pPr marL="0" indent="0">
              <a:buNone/>
            </a:pPr>
            <a:endParaRPr lang="en-US" altLang="zh-CN" sz="1800" b="1" dirty="0">
              <a:solidFill>
                <a:schemeClr val="bg1"/>
              </a:solidFill>
            </a:endParaRPr>
          </a:p>
          <a:p>
            <a:pPr marL="0" indent="0">
              <a:buNone/>
            </a:pPr>
            <a:endParaRPr lang="en-US" altLang="zh-CN" sz="1800" b="1" dirty="0" smtClean="0">
              <a:solidFill>
                <a:schemeClr val="bg1"/>
              </a:solidFill>
            </a:endParaRPr>
          </a:p>
          <a:p>
            <a:pPr marL="0" indent="0">
              <a:buNone/>
            </a:pPr>
            <a:endParaRPr lang="en-US" altLang="zh-CN" sz="1800" b="1" dirty="0">
              <a:solidFill>
                <a:schemeClr val="bg1"/>
              </a:solidFill>
            </a:endParaRPr>
          </a:p>
          <a:p>
            <a:pPr marL="0" indent="0">
              <a:buNone/>
            </a:pPr>
            <a:endParaRPr lang="en-US" altLang="zh-CN" sz="1800" b="1" dirty="0" smtClean="0">
              <a:solidFill>
                <a:schemeClr val="bg1"/>
              </a:solidFill>
            </a:endParaRPr>
          </a:p>
          <a:p>
            <a:pPr marL="0" indent="0">
              <a:buNone/>
            </a:pPr>
            <a:endParaRPr lang="en-US" altLang="zh-CN" sz="1800" b="1" dirty="0">
              <a:solidFill>
                <a:schemeClr val="bg1"/>
              </a:solidFill>
            </a:endParaRPr>
          </a:p>
          <a:p>
            <a:pPr marL="0" indent="0">
              <a:buNone/>
            </a:pPr>
            <a:endParaRPr lang="en-US" altLang="zh-CN" sz="1800" b="1" dirty="0" smtClean="0">
              <a:solidFill>
                <a:schemeClr val="bg1"/>
              </a:solidFill>
            </a:endParaRPr>
          </a:p>
          <a:p>
            <a:pPr marL="0" indent="0">
              <a:buNone/>
            </a:pPr>
            <a:r>
              <a:rPr lang="en-US" altLang="zh-CN" sz="1800" dirty="0" smtClean="0">
                <a:solidFill>
                  <a:schemeClr val="bg1"/>
                </a:solidFill>
              </a:rPr>
              <a:t>      </a:t>
            </a:r>
            <a:r>
              <a:rPr lang="zh-CN" altLang="zh-CN" sz="1800" dirty="0" smtClean="0">
                <a:solidFill>
                  <a:schemeClr val="bg1"/>
                </a:solidFill>
              </a:rPr>
              <a:t>上</a:t>
            </a:r>
            <a:r>
              <a:rPr lang="zh-CN" altLang="zh-CN" sz="1800" dirty="0">
                <a:solidFill>
                  <a:schemeClr val="bg1"/>
                </a:solidFill>
              </a:rPr>
              <a:t>图中，由于我们持有的是中久期国债，那么当前收益率就会处于图中的地点附近，可以看出当收益率无论是上涨或者是下跌时，基差都将变大，中久期国债的基差走势和跨式期权的走势很相似。</a:t>
            </a:r>
          </a:p>
          <a:p>
            <a:pPr marL="0" indent="0">
              <a:buNone/>
            </a:pPr>
            <a:r>
              <a:rPr lang="en-US" altLang="zh-CN" sz="1800" dirty="0" smtClean="0">
                <a:solidFill>
                  <a:schemeClr val="bg1"/>
                </a:solidFill>
              </a:rPr>
              <a:t>       </a:t>
            </a:r>
            <a:r>
              <a:rPr lang="zh-CN" altLang="zh-CN" sz="1800" dirty="0" smtClean="0">
                <a:solidFill>
                  <a:schemeClr val="bg1"/>
                </a:solidFill>
              </a:rPr>
              <a:t>因此</a:t>
            </a:r>
            <a:r>
              <a:rPr lang="zh-CN" altLang="zh-CN" sz="1800" dirty="0">
                <a:solidFill>
                  <a:schemeClr val="bg1"/>
                </a:solidFill>
              </a:rPr>
              <a:t>，如果我们预计收益率将大幅变动，而不论是变大还是变小，就可以做多中久期国债的基差，反之，做空中久期国债的基差。</a:t>
            </a:r>
          </a:p>
          <a:p>
            <a:pPr marL="0" indent="0">
              <a:buNone/>
            </a:pPr>
            <a:endParaRPr lang="zh-CN" altLang="zh-CN" sz="1800" dirty="0">
              <a:solidFill>
                <a:schemeClr val="bg1"/>
              </a:solidFill>
            </a:endParaRPr>
          </a:p>
          <a:p>
            <a:pPr marL="0" indent="0">
              <a:buNone/>
            </a:pPr>
            <a:endParaRPr lang="en-US" altLang="zh-CN" sz="1800" b="1" dirty="0" smtClean="0">
              <a:solidFill>
                <a:schemeClr val="bg1"/>
              </a:solidFill>
              <a:latin typeface="宋体" pitchFamily="2" charset="-122"/>
              <a:ea typeface="宋体" pitchFamily="2" charset="-122"/>
            </a:endParaRPr>
          </a:p>
        </p:txBody>
      </p:sp>
      <p:grpSp>
        <p:nvGrpSpPr>
          <p:cNvPr id="3" name="画布 34"/>
          <p:cNvGrpSpPr/>
          <p:nvPr/>
        </p:nvGrpSpPr>
        <p:grpSpPr>
          <a:xfrm>
            <a:off x="762000" y="1436071"/>
            <a:ext cx="4503420" cy="2628900"/>
            <a:chOff x="0" y="0"/>
            <a:chExt cx="4503420" cy="2628900"/>
          </a:xfrm>
        </p:grpSpPr>
        <p:sp>
          <p:nvSpPr>
            <p:cNvPr id="4" name="矩形 3"/>
            <p:cNvSpPr/>
            <p:nvPr/>
          </p:nvSpPr>
          <p:spPr>
            <a:xfrm>
              <a:off x="0" y="0"/>
              <a:ext cx="4503420" cy="2628900"/>
            </a:xfrm>
            <a:prstGeom prst="rect">
              <a:avLst/>
            </a:prstGeom>
          </p:spPr>
        </p:sp>
        <p:cxnSp>
          <p:nvCxnSpPr>
            <p:cNvPr id="5" name="直接箭头连接符 4"/>
            <p:cNvCxnSpPr/>
            <p:nvPr/>
          </p:nvCxnSpPr>
          <p:spPr>
            <a:xfrm flipV="1">
              <a:off x="563880" y="2209356"/>
              <a:ext cx="2819400" cy="22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flipV="1">
              <a:off x="563880" y="266700"/>
              <a:ext cx="0" cy="194287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 name="任意多边形 6"/>
            <p:cNvSpPr/>
            <p:nvPr/>
          </p:nvSpPr>
          <p:spPr>
            <a:xfrm>
              <a:off x="1219200" y="563880"/>
              <a:ext cx="1203960" cy="1249729"/>
            </a:xfrm>
            <a:custGeom>
              <a:avLst/>
              <a:gdLst>
                <a:gd name="connsiteX0" fmla="*/ 0 w 1203960"/>
                <a:gd name="connsiteY0" fmla="*/ 0 h 1249729"/>
                <a:gd name="connsiteX1" fmla="*/ 541020 w 1203960"/>
                <a:gd name="connsiteY1" fmla="*/ 1249680 h 1249729"/>
                <a:gd name="connsiteX2" fmla="*/ 1203960 w 1203960"/>
                <a:gd name="connsiteY2" fmla="*/ 38100 h 1249729"/>
              </a:gdLst>
              <a:ahLst/>
              <a:cxnLst>
                <a:cxn ang="0">
                  <a:pos x="connsiteX0" y="connsiteY0"/>
                </a:cxn>
                <a:cxn ang="0">
                  <a:pos x="connsiteX1" y="connsiteY1"/>
                </a:cxn>
                <a:cxn ang="0">
                  <a:pos x="connsiteX2" y="connsiteY2"/>
                </a:cxn>
              </a:cxnLst>
              <a:rect l="l" t="t" r="r" b="b"/>
              <a:pathLst>
                <a:path w="1203960" h="1249729">
                  <a:moveTo>
                    <a:pt x="0" y="0"/>
                  </a:moveTo>
                  <a:cubicBezTo>
                    <a:pt x="170180" y="621665"/>
                    <a:pt x="340360" y="1243330"/>
                    <a:pt x="541020" y="1249680"/>
                  </a:cubicBezTo>
                  <a:cubicBezTo>
                    <a:pt x="741680" y="1256030"/>
                    <a:pt x="972820" y="647065"/>
                    <a:pt x="1203960" y="38100"/>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zh-CN" altLang="en-US">
                <a:solidFill>
                  <a:schemeClr val="bg1"/>
                </a:solidFill>
              </a:endParaRPr>
            </a:p>
          </p:txBody>
        </p:sp>
        <p:sp>
          <p:nvSpPr>
            <p:cNvPr id="8" name="文本框 39"/>
            <p:cNvSpPr txBox="1"/>
            <p:nvPr/>
          </p:nvSpPr>
          <p:spPr>
            <a:xfrm>
              <a:off x="213360" y="358105"/>
              <a:ext cx="274320" cy="510576"/>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050" kern="100">
                  <a:solidFill>
                    <a:schemeClr val="bg1"/>
                  </a:solidFill>
                  <a:effectLst/>
                  <a:ea typeface="宋体"/>
                  <a:cs typeface="Times New Roman"/>
                </a:rPr>
                <a:t>基差</a:t>
              </a:r>
            </a:p>
          </p:txBody>
        </p:sp>
        <p:sp>
          <p:nvSpPr>
            <p:cNvPr id="9" name="文本框 40"/>
            <p:cNvSpPr txBox="1"/>
            <p:nvPr/>
          </p:nvSpPr>
          <p:spPr>
            <a:xfrm>
              <a:off x="2727960" y="2270076"/>
              <a:ext cx="655320" cy="250974"/>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zh-CN" sz="1050" kern="100">
                  <a:solidFill>
                    <a:schemeClr val="bg1"/>
                  </a:solidFill>
                  <a:effectLst/>
                  <a:ea typeface="宋体"/>
                  <a:cs typeface="Times New Roman"/>
                </a:rPr>
                <a:t>收益率</a:t>
              </a:r>
            </a:p>
          </p:txBody>
        </p:sp>
      </p:grpSp>
    </p:spTree>
    <p:extLst>
      <p:ext uri="{BB962C8B-B14F-4D97-AF65-F5344CB8AC3E}">
        <p14:creationId xmlns:p14="http://schemas.microsoft.com/office/powerpoint/2010/main" val="411350595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228600" y="838200"/>
            <a:ext cx="8686800" cy="762000"/>
          </a:xfrm>
        </p:spPr>
        <p:txBody>
          <a:bodyPr/>
          <a:lstStyle/>
          <a:p>
            <a:r>
              <a:rPr lang="zh-CN" altLang="en-US" dirty="0" smtClean="0"/>
              <a:t>凸性交易</a:t>
            </a:r>
            <a:endParaRPr lang="zh-CN" altLang="en-US" dirty="0"/>
          </a:p>
        </p:txBody>
      </p:sp>
      <p:sp>
        <p:nvSpPr>
          <p:cNvPr id="3" name="副标题 2"/>
          <p:cNvSpPr>
            <a:spLocks noGrp="1"/>
          </p:cNvSpPr>
          <p:nvPr>
            <p:ph type="subTitle" idx="1"/>
          </p:nvPr>
        </p:nvSpPr>
        <p:spPr>
          <a:xfrm>
            <a:off x="381000" y="1600200"/>
            <a:ext cx="8382000" cy="4191000"/>
          </a:xfrm>
        </p:spPr>
        <p:txBody>
          <a:bodyPr/>
          <a:lstStyle/>
          <a:p>
            <a:pPr algn="l"/>
            <a:r>
              <a:rPr lang="zh-CN" altLang="zh-CN" dirty="0" smtClean="0">
                <a:solidFill>
                  <a:schemeClr val="bg1"/>
                </a:solidFill>
              </a:rPr>
              <a:t>收益率</a:t>
            </a:r>
            <a:r>
              <a:rPr lang="zh-CN" altLang="zh-CN" dirty="0">
                <a:solidFill>
                  <a:schemeClr val="bg1"/>
                </a:solidFill>
              </a:rPr>
              <a:t>变化导致债券价格变化的公式为：</a:t>
            </a:r>
            <a:r>
              <a:rPr lang="zh-CN" altLang="zh-CN" b="0" dirty="0">
                <a:solidFill>
                  <a:schemeClr val="bg1"/>
                </a:solidFill>
              </a:rPr>
              <a:t/>
            </a:r>
            <a:br>
              <a:rPr lang="zh-CN" altLang="zh-CN" b="0" dirty="0">
                <a:solidFill>
                  <a:schemeClr val="bg1"/>
                </a:solidFill>
              </a:rPr>
            </a:br>
            <a:endParaRPr lang="en-US" altLang="zh-CN" b="0" dirty="0">
              <a:solidFill>
                <a:schemeClr val="bg1"/>
              </a:solidFill>
            </a:endParaRPr>
          </a:p>
          <a:p>
            <a:r>
              <a:rPr lang="zh-CN" altLang="zh-CN" sz="2000" dirty="0">
                <a:solidFill>
                  <a:schemeClr val="bg1"/>
                </a:solidFill>
              </a:rPr>
              <a:t>Δ</a:t>
            </a:r>
            <a:r>
              <a:rPr lang="en-US" altLang="zh-CN" sz="2000" dirty="0">
                <a:solidFill>
                  <a:schemeClr val="bg1"/>
                </a:solidFill>
              </a:rPr>
              <a:t>P/P=-D</a:t>
            </a:r>
            <a:r>
              <a:rPr lang="en-US" altLang="zh-CN" sz="2000" baseline="-25000" dirty="0">
                <a:solidFill>
                  <a:schemeClr val="bg1"/>
                </a:solidFill>
              </a:rPr>
              <a:t>*</a:t>
            </a:r>
            <a:r>
              <a:rPr lang="en-US" altLang="zh-CN" sz="2000" dirty="0">
                <a:solidFill>
                  <a:schemeClr val="bg1"/>
                </a:solidFill>
              </a:rPr>
              <a:t>*</a:t>
            </a:r>
            <a:r>
              <a:rPr lang="zh-CN" altLang="zh-CN" sz="2000" dirty="0">
                <a:solidFill>
                  <a:schemeClr val="bg1"/>
                </a:solidFill>
              </a:rPr>
              <a:t>Δ</a:t>
            </a:r>
            <a:r>
              <a:rPr lang="en-US" altLang="zh-CN" sz="2000" dirty="0" err="1">
                <a:solidFill>
                  <a:schemeClr val="bg1"/>
                </a:solidFill>
              </a:rPr>
              <a:t>y+C</a:t>
            </a:r>
            <a:r>
              <a:rPr lang="en-US" altLang="zh-CN" sz="2000" dirty="0">
                <a:solidFill>
                  <a:schemeClr val="bg1"/>
                </a:solidFill>
              </a:rPr>
              <a:t>*</a:t>
            </a:r>
            <a:r>
              <a:rPr lang="zh-CN" altLang="zh-CN" sz="2000" dirty="0">
                <a:solidFill>
                  <a:schemeClr val="bg1"/>
                </a:solidFill>
              </a:rPr>
              <a:t>（Δ</a:t>
            </a:r>
            <a:r>
              <a:rPr lang="en-US" altLang="zh-CN" sz="2000" dirty="0">
                <a:solidFill>
                  <a:schemeClr val="bg1"/>
                </a:solidFill>
              </a:rPr>
              <a:t>y</a:t>
            </a:r>
            <a:r>
              <a:rPr lang="zh-CN" altLang="zh-CN" sz="2000" dirty="0">
                <a:solidFill>
                  <a:schemeClr val="bg1"/>
                </a:solidFill>
              </a:rPr>
              <a:t>）</a:t>
            </a:r>
            <a:r>
              <a:rPr lang="en-US" altLang="zh-CN" sz="2000" baseline="30000" dirty="0" smtClean="0">
                <a:solidFill>
                  <a:schemeClr val="bg1"/>
                </a:solidFill>
              </a:rPr>
              <a:t>2</a:t>
            </a:r>
            <a:r>
              <a:rPr lang="en-US" altLang="zh-CN" sz="2000" dirty="0" smtClean="0">
                <a:solidFill>
                  <a:schemeClr val="bg1"/>
                </a:solidFill>
              </a:rPr>
              <a:t>/2</a:t>
            </a:r>
          </a:p>
          <a:p>
            <a:r>
              <a:rPr lang="zh-CN" altLang="zh-CN" sz="2000" dirty="0">
                <a:solidFill>
                  <a:schemeClr val="bg1"/>
                </a:solidFill>
              </a:rPr>
              <a:t/>
            </a:r>
            <a:br>
              <a:rPr lang="zh-CN" altLang="zh-CN" sz="2000" dirty="0">
                <a:solidFill>
                  <a:schemeClr val="bg1"/>
                </a:solidFill>
              </a:rPr>
            </a:br>
            <a:r>
              <a:rPr lang="zh-CN" altLang="zh-CN" sz="2000" dirty="0">
                <a:solidFill>
                  <a:schemeClr val="bg1"/>
                </a:solidFill>
              </a:rPr>
              <a:t>Δ</a:t>
            </a:r>
            <a:r>
              <a:rPr lang="en-US" altLang="zh-CN" sz="2000" dirty="0" smtClean="0">
                <a:solidFill>
                  <a:schemeClr val="bg1"/>
                </a:solidFill>
              </a:rPr>
              <a:t>P=【-</a:t>
            </a:r>
            <a:r>
              <a:rPr lang="en-US" altLang="zh-CN" sz="2000" dirty="0">
                <a:solidFill>
                  <a:schemeClr val="bg1"/>
                </a:solidFill>
              </a:rPr>
              <a:t>D</a:t>
            </a:r>
            <a:r>
              <a:rPr lang="en-US" altLang="zh-CN" sz="2000" baseline="-25000" dirty="0">
                <a:solidFill>
                  <a:schemeClr val="bg1"/>
                </a:solidFill>
              </a:rPr>
              <a:t>*</a:t>
            </a:r>
            <a:r>
              <a:rPr lang="en-US" altLang="zh-CN" sz="2000" dirty="0">
                <a:solidFill>
                  <a:schemeClr val="bg1"/>
                </a:solidFill>
              </a:rPr>
              <a:t>*</a:t>
            </a:r>
            <a:r>
              <a:rPr lang="zh-CN" altLang="zh-CN" sz="2000" dirty="0">
                <a:solidFill>
                  <a:schemeClr val="bg1"/>
                </a:solidFill>
              </a:rPr>
              <a:t>Δ</a:t>
            </a:r>
            <a:r>
              <a:rPr lang="en-US" altLang="zh-CN" sz="2000" dirty="0" err="1">
                <a:solidFill>
                  <a:schemeClr val="bg1"/>
                </a:solidFill>
              </a:rPr>
              <a:t>y+C</a:t>
            </a:r>
            <a:r>
              <a:rPr lang="en-US" altLang="zh-CN" sz="2000" dirty="0">
                <a:solidFill>
                  <a:schemeClr val="bg1"/>
                </a:solidFill>
              </a:rPr>
              <a:t>*</a:t>
            </a:r>
            <a:r>
              <a:rPr lang="zh-CN" altLang="zh-CN" sz="2000" dirty="0">
                <a:solidFill>
                  <a:schemeClr val="bg1"/>
                </a:solidFill>
              </a:rPr>
              <a:t>（Δ</a:t>
            </a:r>
            <a:r>
              <a:rPr lang="en-US" altLang="zh-CN" sz="2000" dirty="0">
                <a:solidFill>
                  <a:schemeClr val="bg1"/>
                </a:solidFill>
              </a:rPr>
              <a:t>y</a:t>
            </a:r>
            <a:r>
              <a:rPr lang="zh-CN" altLang="zh-CN" sz="2000" dirty="0">
                <a:solidFill>
                  <a:schemeClr val="bg1"/>
                </a:solidFill>
              </a:rPr>
              <a:t>）</a:t>
            </a:r>
            <a:r>
              <a:rPr lang="en-US" altLang="zh-CN" sz="2000" baseline="30000" dirty="0" smtClean="0">
                <a:solidFill>
                  <a:schemeClr val="bg1"/>
                </a:solidFill>
              </a:rPr>
              <a:t>2</a:t>
            </a:r>
            <a:r>
              <a:rPr lang="en-US" altLang="zh-CN" sz="2000" dirty="0" smtClean="0">
                <a:solidFill>
                  <a:schemeClr val="bg1"/>
                </a:solidFill>
              </a:rPr>
              <a:t>/2】</a:t>
            </a:r>
            <a:r>
              <a:rPr lang="zh-CN" altLang="en-US" sz="2000" dirty="0" smtClean="0">
                <a:solidFill>
                  <a:schemeClr val="bg1"/>
                </a:solidFill>
              </a:rPr>
              <a:t>*</a:t>
            </a:r>
            <a:r>
              <a:rPr lang="en-US" altLang="zh-CN" sz="2000" dirty="0" smtClean="0">
                <a:solidFill>
                  <a:schemeClr val="bg1"/>
                </a:solidFill>
              </a:rPr>
              <a:t>P</a:t>
            </a:r>
          </a:p>
          <a:p>
            <a:endParaRPr lang="en-US" altLang="zh-CN" sz="2000" dirty="0" smtClean="0">
              <a:solidFill>
                <a:schemeClr val="bg1"/>
              </a:solidFill>
            </a:endParaRPr>
          </a:p>
          <a:p>
            <a:pPr algn="l"/>
            <a:r>
              <a:rPr lang="zh-CN" altLang="en-US" sz="2000" dirty="0" smtClean="0">
                <a:solidFill>
                  <a:schemeClr val="bg1"/>
                </a:solidFill>
              </a:rPr>
              <a:t>可见，修正久期对债券价格的变化可正可负，但凸性对债券价格的影响一定为正。</a:t>
            </a:r>
            <a:endParaRPr lang="en-US" altLang="zh-CN" sz="2000" dirty="0">
              <a:solidFill>
                <a:schemeClr val="bg1"/>
              </a:solidFill>
            </a:endParaRPr>
          </a:p>
          <a:p>
            <a:endParaRPr lang="en-US" altLang="zh-CN" sz="1400" dirty="0">
              <a:solidFill>
                <a:schemeClr val="bg1"/>
              </a:solidFill>
            </a:endParaRPr>
          </a:p>
          <a:p>
            <a:pPr algn="l"/>
            <a:r>
              <a:rPr lang="zh-CN" altLang="en-US" b="0" dirty="0" smtClean="0">
                <a:solidFill>
                  <a:srgbClr val="FF0000"/>
                </a:solidFill>
              </a:rPr>
              <a:t>那么我就可以对冲掉修正久期，只留下凸性，那么无论债券收益率如何变化，那么我们都能获得收益。</a:t>
            </a:r>
            <a:endParaRPr lang="en-US" altLang="zh-CN" b="0" dirty="0" smtClean="0">
              <a:solidFill>
                <a:srgbClr val="FF0000"/>
              </a:solidFill>
            </a:endParaRPr>
          </a:p>
          <a:p>
            <a:r>
              <a:rPr lang="zh-CN" altLang="zh-CN" sz="2400" dirty="0">
                <a:solidFill>
                  <a:schemeClr val="bg1"/>
                </a:solidFill>
              </a:rPr>
              <a:t/>
            </a:r>
            <a:br>
              <a:rPr lang="zh-CN" altLang="zh-CN" sz="2400" dirty="0">
                <a:solidFill>
                  <a:schemeClr val="bg1"/>
                </a:solidFill>
              </a:rPr>
            </a:br>
            <a:r>
              <a:rPr lang="zh-CN" altLang="zh-CN" sz="2400" dirty="0">
                <a:solidFill>
                  <a:schemeClr val="bg1"/>
                </a:solidFill>
              </a:rPr>
              <a:t>Δ</a:t>
            </a:r>
            <a:r>
              <a:rPr lang="en-US" altLang="zh-CN" sz="2400" dirty="0">
                <a:solidFill>
                  <a:schemeClr val="bg1"/>
                </a:solidFill>
              </a:rPr>
              <a:t>P</a:t>
            </a:r>
            <a:r>
              <a:rPr lang="en-US" altLang="zh-CN" sz="2400" dirty="0" smtClean="0">
                <a:solidFill>
                  <a:schemeClr val="bg1"/>
                </a:solidFill>
              </a:rPr>
              <a:t>=【C</a:t>
            </a:r>
            <a:r>
              <a:rPr lang="en-US" altLang="zh-CN" sz="2400" dirty="0">
                <a:solidFill>
                  <a:schemeClr val="bg1"/>
                </a:solidFill>
              </a:rPr>
              <a:t>*</a:t>
            </a:r>
            <a:r>
              <a:rPr lang="zh-CN" altLang="zh-CN" sz="2400" dirty="0">
                <a:solidFill>
                  <a:schemeClr val="bg1"/>
                </a:solidFill>
              </a:rPr>
              <a:t>（Δ</a:t>
            </a:r>
            <a:r>
              <a:rPr lang="en-US" altLang="zh-CN" sz="2400" dirty="0">
                <a:solidFill>
                  <a:schemeClr val="bg1"/>
                </a:solidFill>
              </a:rPr>
              <a:t>y</a:t>
            </a:r>
            <a:r>
              <a:rPr lang="zh-CN" altLang="zh-CN" sz="2400" dirty="0">
                <a:solidFill>
                  <a:schemeClr val="bg1"/>
                </a:solidFill>
              </a:rPr>
              <a:t>）</a:t>
            </a:r>
            <a:r>
              <a:rPr lang="en-US" altLang="zh-CN" sz="2400" baseline="30000" dirty="0">
                <a:solidFill>
                  <a:schemeClr val="bg1"/>
                </a:solidFill>
              </a:rPr>
              <a:t>2</a:t>
            </a:r>
            <a:r>
              <a:rPr lang="en-US" altLang="zh-CN" sz="2400" dirty="0">
                <a:solidFill>
                  <a:schemeClr val="bg1"/>
                </a:solidFill>
              </a:rPr>
              <a:t>/2】</a:t>
            </a:r>
            <a:r>
              <a:rPr lang="zh-CN" altLang="en-US" sz="2400" dirty="0">
                <a:solidFill>
                  <a:schemeClr val="bg1"/>
                </a:solidFill>
              </a:rPr>
              <a:t>*</a:t>
            </a:r>
            <a:r>
              <a:rPr lang="en-US" altLang="zh-CN" sz="2400" dirty="0">
                <a:solidFill>
                  <a:schemeClr val="bg1"/>
                </a:solidFill>
              </a:rPr>
              <a:t>P</a:t>
            </a:r>
          </a:p>
          <a:p>
            <a:pPr algn="l"/>
            <a:endParaRPr lang="en-US" altLang="zh-CN" b="0" dirty="0">
              <a:solidFill>
                <a:srgbClr val="FF0000"/>
              </a:solidFill>
            </a:endParaRPr>
          </a:p>
          <a:p>
            <a:pPr algn="l"/>
            <a:endParaRPr lang="zh-CN" altLang="en-US" b="0" dirty="0">
              <a:solidFill>
                <a:srgbClr val="FF0000"/>
              </a:solidFill>
            </a:endParaRPr>
          </a:p>
        </p:txBody>
      </p:sp>
    </p:spTree>
    <p:extLst>
      <p:ext uri="{BB962C8B-B14F-4D97-AF65-F5344CB8AC3E}">
        <p14:creationId xmlns:p14="http://schemas.microsoft.com/office/powerpoint/2010/main" val="41228878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457200" y="990600"/>
            <a:ext cx="8382000" cy="4876800"/>
          </a:xfrm>
        </p:spPr>
        <p:txBody>
          <a:bodyPr/>
          <a:lstStyle/>
          <a:p>
            <a:pPr algn="l"/>
            <a:r>
              <a:rPr lang="zh-CN" altLang="en-US" dirty="0" smtClean="0">
                <a:solidFill>
                  <a:schemeClr val="bg1"/>
                </a:solidFill>
              </a:rPr>
              <a:t>举例：</a:t>
            </a:r>
            <a:endParaRPr lang="en-US" altLang="zh-CN" dirty="0" smtClean="0">
              <a:solidFill>
                <a:schemeClr val="bg1"/>
              </a:solidFill>
            </a:endParaRPr>
          </a:p>
          <a:p>
            <a:pPr algn="l"/>
            <a:endParaRPr lang="en-US" altLang="zh-CN" dirty="0">
              <a:solidFill>
                <a:schemeClr val="bg1"/>
              </a:solidFill>
            </a:endParaRPr>
          </a:p>
          <a:p>
            <a:pPr algn="l"/>
            <a:r>
              <a:rPr lang="en-US" altLang="zh-CN" dirty="0" smtClean="0">
                <a:solidFill>
                  <a:schemeClr val="bg1"/>
                </a:solidFill>
              </a:rPr>
              <a:t>30</a:t>
            </a:r>
            <a:r>
              <a:rPr lang="zh-CN" altLang="en-US" dirty="0" smtClean="0">
                <a:solidFill>
                  <a:schemeClr val="bg1"/>
                </a:solidFill>
              </a:rPr>
              <a:t>年期国债的收益率为</a:t>
            </a:r>
            <a:r>
              <a:rPr lang="en-US" altLang="zh-CN" dirty="0" smtClean="0">
                <a:solidFill>
                  <a:schemeClr val="bg1"/>
                </a:solidFill>
              </a:rPr>
              <a:t>5%</a:t>
            </a:r>
            <a:r>
              <a:rPr lang="zh-CN" altLang="en-US" dirty="0" smtClean="0">
                <a:solidFill>
                  <a:schemeClr val="bg1"/>
                </a:solidFill>
              </a:rPr>
              <a:t>，国债期货的最便宜可交割国债是</a:t>
            </a:r>
            <a:r>
              <a:rPr lang="en-US" altLang="zh-CN" dirty="0" smtClean="0">
                <a:solidFill>
                  <a:schemeClr val="bg1"/>
                </a:solidFill>
              </a:rPr>
              <a:t>5</a:t>
            </a:r>
            <a:r>
              <a:rPr lang="zh-CN" altLang="en-US" dirty="0" smtClean="0">
                <a:solidFill>
                  <a:schemeClr val="bg1"/>
                </a:solidFill>
              </a:rPr>
              <a:t>年期的</a:t>
            </a:r>
            <a:r>
              <a:rPr lang="en-US" altLang="zh-CN" dirty="0">
                <a:solidFill>
                  <a:schemeClr val="bg1"/>
                </a:solidFill>
              </a:rPr>
              <a:t>3</a:t>
            </a:r>
            <a:r>
              <a:rPr lang="en-US" altLang="zh-CN" dirty="0" smtClean="0">
                <a:solidFill>
                  <a:schemeClr val="bg1"/>
                </a:solidFill>
              </a:rPr>
              <a:t>%</a:t>
            </a:r>
            <a:r>
              <a:rPr lang="zh-CN" altLang="en-US" dirty="0" smtClean="0">
                <a:solidFill>
                  <a:schemeClr val="bg1"/>
                </a:solidFill>
              </a:rPr>
              <a:t>，那么</a:t>
            </a:r>
            <a:r>
              <a:rPr lang="en-US" altLang="zh-CN" dirty="0" smtClean="0">
                <a:solidFill>
                  <a:schemeClr val="bg1"/>
                </a:solidFill>
              </a:rPr>
              <a:t>:</a:t>
            </a:r>
          </a:p>
          <a:p>
            <a:pPr algn="l"/>
            <a:endParaRPr lang="en-US" altLang="zh-CN" dirty="0" smtClean="0">
              <a:solidFill>
                <a:schemeClr val="bg1"/>
              </a:solidFill>
            </a:endParaRPr>
          </a:p>
          <a:p>
            <a:pPr algn="l"/>
            <a:r>
              <a:rPr lang="en-US" altLang="zh-CN" dirty="0" smtClean="0">
                <a:solidFill>
                  <a:schemeClr val="bg1"/>
                </a:solidFill>
              </a:rPr>
              <a:t>30</a:t>
            </a:r>
            <a:r>
              <a:rPr lang="zh-CN" altLang="en-US" dirty="0" smtClean="0">
                <a:solidFill>
                  <a:schemeClr val="bg1"/>
                </a:solidFill>
              </a:rPr>
              <a:t>年期国债的</a:t>
            </a:r>
            <a:r>
              <a:rPr lang="en-US" altLang="zh-CN" dirty="0" smtClean="0">
                <a:solidFill>
                  <a:schemeClr val="bg1"/>
                </a:solidFill>
              </a:rPr>
              <a:t>delta</a:t>
            </a:r>
            <a:r>
              <a:rPr lang="zh-CN" altLang="en-US" dirty="0" smtClean="0">
                <a:solidFill>
                  <a:schemeClr val="bg1"/>
                </a:solidFill>
              </a:rPr>
              <a:t>：</a:t>
            </a:r>
            <a:r>
              <a:rPr lang="en-US" altLang="zh-CN" dirty="0" smtClean="0">
                <a:solidFill>
                  <a:schemeClr val="bg1"/>
                </a:solidFill>
              </a:rPr>
              <a:t>-30/</a:t>
            </a:r>
            <a:r>
              <a:rPr lang="zh-CN" altLang="en-US" dirty="0" smtClean="0">
                <a:solidFill>
                  <a:schemeClr val="bg1"/>
                </a:solidFill>
              </a:rPr>
              <a:t>（</a:t>
            </a:r>
            <a:r>
              <a:rPr lang="en-US" altLang="zh-CN" dirty="0" smtClean="0">
                <a:solidFill>
                  <a:schemeClr val="bg1"/>
                </a:solidFill>
              </a:rPr>
              <a:t>1+0.05</a:t>
            </a:r>
            <a:r>
              <a:rPr lang="zh-CN" altLang="en-US" dirty="0" smtClean="0">
                <a:solidFill>
                  <a:schemeClr val="bg1"/>
                </a:solidFill>
              </a:rPr>
              <a:t>）</a:t>
            </a:r>
            <a:r>
              <a:rPr lang="en-US" altLang="zh-CN" dirty="0" smtClean="0">
                <a:solidFill>
                  <a:schemeClr val="bg1"/>
                </a:solidFill>
              </a:rPr>
              <a:t>^31=-6.61;</a:t>
            </a:r>
          </a:p>
          <a:p>
            <a:pPr algn="l"/>
            <a:endParaRPr lang="en-US" altLang="zh-CN" dirty="0" smtClean="0">
              <a:solidFill>
                <a:schemeClr val="bg1"/>
              </a:solidFill>
            </a:endParaRPr>
          </a:p>
          <a:p>
            <a:pPr algn="l"/>
            <a:r>
              <a:rPr lang="en-US" altLang="zh-CN" dirty="0" smtClean="0">
                <a:solidFill>
                  <a:schemeClr val="bg1"/>
                </a:solidFill>
              </a:rPr>
              <a:t>5</a:t>
            </a:r>
            <a:r>
              <a:rPr lang="zh-CN" altLang="en-US" dirty="0" smtClean="0">
                <a:solidFill>
                  <a:schemeClr val="bg1"/>
                </a:solidFill>
              </a:rPr>
              <a:t>年期国债的</a:t>
            </a:r>
            <a:r>
              <a:rPr lang="en-US" altLang="zh-CN" dirty="0" smtClean="0">
                <a:solidFill>
                  <a:schemeClr val="bg1"/>
                </a:solidFill>
              </a:rPr>
              <a:t>delta</a:t>
            </a:r>
            <a:r>
              <a:rPr lang="zh-CN" altLang="en-US" dirty="0" smtClean="0">
                <a:solidFill>
                  <a:schemeClr val="bg1"/>
                </a:solidFill>
              </a:rPr>
              <a:t>：</a:t>
            </a:r>
            <a:r>
              <a:rPr lang="en-US" altLang="zh-CN" dirty="0" smtClean="0">
                <a:solidFill>
                  <a:schemeClr val="bg1"/>
                </a:solidFill>
              </a:rPr>
              <a:t>-5/</a:t>
            </a:r>
            <a:r>
              <a:rPr lang="zh-CN" altLang="en-US" dirty="0" smtClean="0">
                <a:solidFill>
                  <a:schemeClr val="bg1"/>
                </a:solidFill>
              </a:rPr>
              <a:t>（</a:t>
            </a:r>
            <a:r>
              <a:rPr lang="en-US" altLang="zh-CN" dirty="0" smtClean="0">
                <a:solidFill>
                  <a:schemeClr val="bg1"/>
                </a:solidFill>
              </a:rPr>
              <a:t>1+0.03</a:t>
            </a:r>
            <a:r>
              <a:rPr lang="zh-CN" altLang="en-US" dirty="0" smtClean="0">
                <a:solidFill>
                  <a:schemeClr val="bg1"/>
                </a:solidFill>
              </a:rPr>
              <a:t>）</a:t>
            </a:r>
            <a:r>
              <a:rPr lang="en-US" altLang="zh-CN" dirty="0" smtClean="0">
                <a:solidFill>
                  <a:schemeClr val="bg1"/>
                </a:solidFill>
              </a:rPr>
              <a:t>^6=-4.19;</a:t>
            </a:r>
          </a:p>
          <a:p>
            <a:pPr algn="l"/>
            <a:endParaRPr lang="en-US" altLang="zh-CN" dirty="0" smtClean="0">
              <a:solidFill>
                <a:schemeClr val="bg1"/>
              </a:solidFill>
            </a:endParaRPr>
          </a:p>
          <a:p>
            <a:pPr algn="l"/>
            <a:r>
              <a:rPr lang="zh-CN" altLang="en-US" dirty="0" smtClean="0">
                <a:solidFill>
                  <a:schemeClr val="bg1"/>
                </a:solidFill>
              </a:rPr>
              <a:t>那么买入</a:t>
            </a:r>
            <a:r>
              <a:rPr lang="en-US" altLang="zh-CN" dirty="0" smtClean="0">
                <a:solidFill>
                  <a:schemeClr val="bg1"/>
                </a:solidFill>
              </a:rPr>
              <a:t>1</a:t>
            </a:r>
            <a:r>
              <a:rPr lang="zh-CN" altLang="en-US" dirty="0" smtClean="0">
                <a:solidFill>
                  <a:schemeClr val="bg1"/>
                </a:solidFill>
              </a:rPr>
              <a:t>单位的</a:t>
            </a:r>
            <a:r>
              <a:rPr lang="en-US" altLang="zh-CN" dirty="0" smtClean="0">
                <a:solidFill>
                  <a:schemeClr val="bg1"/>
                </a:solidFill>
              </a:rPr>
              <a:t>30</a:t>
            </a:r>
            <a:r>
              <a:rPr lang="zh-CN" altLang="en-US" dirty="0" smtClean="0">
                <a:solidFill>
                  <a:schemeClr val="bg1"/>
                </a:solidFill>
              </a:rPr>
              <a:t>年期的国债，卖空国债期货</a:t>
            </a:r>
            <a:r>
              <a:rPr lang="en-US" altLang="zh-CN" dirty="0" smtClean="0">
                <a:solidFill>
                  <a:schemeClr val="bg1"/>
                </a:solidFill>
              </a:rPr>
              <a:t>-6.61/-4.19=1.58</a:t>
            </a:r>
            <a:r>
              <a:rPr lang="zh-CN" altLang="en-US" dirty="0" smtClean="0">
                <a:solidFill>
                  <a:schemeClr val="bg1"/>
                </a:solidFill>
              </a:rPr>
              <a:t>单位</a:t>
            </a:r>
            <a:r>
              <a:rPr lang="en-US" altLang="zh-CN" dirty="0" smtClean="0">
                <a:solidFill>
                  <a:schemeClr val="bg1"/>
                </a:solidFill>
              </a:rPr>
              <a:t>.</a:t>
            </a:r>
          </a:p>
          <a:p>
            <a:pPr algn="l"/>
            <a:endParaRPr lang="zh-CN" altLang="en-US" dirty="0">
              <a:solidFill>
                <a:schemeClr val="bg1"/>
              </a:solidFill>
            </a:endParaRPr>
          </a:p>
        </p:txBody>
      </p:sp>
    </p:spTree>
    <p:extLst>
      <p:ext uri="{BB962C8B-B14F-4D97-AF65-F5344CB8AC3E}">
        <p14:creationId xmlns:p14="http://schemas.microsoft.com/office/powerpoint/2010/main" val="1768837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箭头连接符 4"/>
          <p:cNvCxnSpPr/>
          <p:nvPr/>
        </p:nvCxnSpPr>
        <p:spPr bwMode="auto">
          <a:xfrm>
            <a:off x="1905000" y="4572000"/>
            <a:ext cx="4572000" cy="0"/>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cxnSp>
        <p:nvCxnSpPr>
          <p:cNvPr id="9" name="直接箭头连接符 8"/>
          <p:cNvCxnSpPr/>
          <p:nvPr/>
        </p:nvCxnSpPr>
        <p:spPr bwMode="auto">
          <a:xfrm flipV="1">
            <a:off x="1905000" y="1295400"/>
            <a:ext cx="0" cy="3276600"/>
          </a:xfrm>
          <a:prstGeom prst="straightConnector1">
            <a:avLst/>
          </a:prstGeom>
          <a:ln>
            <a:headEnd type="none" w="med" len="med"/>
            <a:tailEnd type="arrow"/>
          </a:ln>
        </p:spPr>
        <p:style>
          <a:lnRef idx="1">
            <a:schemeClr val="dk1"/>
          </a:lnRef>
          <a:fillRef idx="0">
            <a:schemeClr val="dk1"/>
          </a:fillRef>
          <a:effectRef idx="0">
            <a:schemeClr val="dk1"/>
          </a:effectRef>
          <a:fontRef idx="minor">
            <a:schemeClr val="tx1"/>
          </a:fontRef>
        </p:style>
      </p:cxnSp>
      <p:cxnSp>
        <p:nvCxnSpPr>
          <p:cNvPr id="12" name="直接连接符 11"/>
          <p:cNvCxnSpPr/>
          <p:nvPr/>
        </p:nvCxnSpPr>
        <p:spPr bwMode="auto">
          <a:xfrm>
            <a:off x="2667000" y="3657600"/>
            <a:ext cx="3352800" cy="76200"/>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3" name="任意多边形 12"/>
          <p:cNvSpPr/>
          <p:nvPr/>
        </p:nvSpPr>
        <p:spPr bwMode="auto">
          <a:xfrm>
            <a:off x="2833511" y="2870915"/>
            <a:ext cx="2686756" cy="824785"/>
          </a:xfrm>
          <a:custGeom>
            <a:avLst/>
            <a:gdLst>
              <a:gd name="connsiteX0" fmla="*/ 0 w 2686756"/>
              <a:gd name="connsiteY0" fmla="*/ 0 h 824785"/>
              <a:gd name="connsiteX1" fmla="*/ 1377245 w 2686756"/>
              <a:gd name="connsiteY1" fmla="*/ 824088 h 824785"/>
              <a:gd name="connsiteX2" fmla="*/ 2686756 w 2686756"/>
              <a:gd name="connsiteY2" fmla="*/ 112888 h 824785"/>
            </a:gdLst>
            <a:ahLst/>
            <a:cxnLst>
              <a:cxn ang="0">
                <a:pos x="connsiteX0" y="connsiteY0"/>
              </a:cxn>
              <a:cxn ang="0">
                <a:pos x="connsiteX1" y="connsiteY1"/>
              </a:cxn>
              <a:cxn ang="0">
                <a:pos x="connsiteX2" y="connsiteY2"/>
              </a:cxn>
            </a:cxnLst>
            <a:rect l="l" t="t" r="r" b="b"/>
            <a:pathLst>
              <a:path w="2686756" h="824785">
                <a:moveTo>
                  <a:pt x="0" y="0"/>
                </a:moveTo>
                <a:cubicBezTo>
                  <a:pt x="464726" y="402636"/>
                  <a:pt x="929452" y="805273"/>
                  <a:pt x="1377245" y="824088"/>
                </a:cubicBezTo>
                <a:cubicBezTo>
                  <a:pt x="1825038" y="842903"/>
                  <a:pt x="2255897" y="477895"/>
                  <a:pt x="2686756" y="112888"/>
                </a:cubicBezTo>
              </a:path>
            </a:pathLst>
          </a:custGeom>
          <a:ln>
            <a:headEnd type="none" w="med" len="med"/>
            <a:tailEnd type="none" w="med" len="med"/>
          </a:ln>
        </p:spPr>
        <p:style>
          <a:lnRef idx="1">
            <a:schemeClr val="dk1"/>
          </a:lnRef>
          <a:fillRef idx="0">
            <a:schemeClr val="dk1"/>
          </a:fillRef>
          <a:effectRef idx="0">
            <a:schemeClr val="dk1"/>
          </a:effectRef>
          <a:fontRef idx="minor">
            <a:schemeClr val="tx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zh-CN" altLang="en-US" sz="3200" b="0" i="0" u="none" strike="noStrike" cap="none" normalizeH="0" baseline="0" smtClean="0">
              <a:ln>
                <a:noFill/>
              </a:ln>
              <a:solidFill>
                <a:srgbClr val="99CCFF"/>
              </a:solidFill>
              <a:effectLst/>
              <a:latin typeface="Verdana" pitchFamily="34" charset="0"/>
            </a:endParaRPr>
          </a:p>
        </p:txBody>
      </p:sp>
      <p:sp>
        <p:nvSpPr>
          <p:cNvPr id="14" name="TextBox 13"/>
          <p:cNvSpPr txBox="1"/>
          <p:nvPr/>
        </p:nvSpPr>
        <p:spPr>
          <a:xfrm>
            <a:off x="6041218" y="4722911"/>
            <a:ext cx="723275" cy="307777"/>
          </a:xfrm>
          <a:prstGeom prst="rect">
            <a:avLst/>
          </a:prstGeom>
          <a:noFill/>
        </p:spPr>
        <p:txBody>
          <a:bodyPr wrap="none" rtlCol="0">
            <a:spAutoFit/>
          </a:bodyPr>
          <a:lstStyle/>
          <a:p>
            <a:r>
              <a:rPr lang="zh-CN" altLang="en-US" sz="1400" dirty="0" smtClean="0">
                <a:solidFill>
                  <a:schemeClr val="bg1"/>
                </a:solidFill>
              </a:rPr>
              <a:t>收益率</a:t>
            </a:r>
            <a:endParaRPr lang="zh-CN" altLang="en-US" sz="1400" dirty="0">
              <a:solidFill>
                <a:schemeClr val="bg1"/>
              </a:solidFill>
            </a:endParaRPr>
          </a:p>
        </p:txBody>
      </p:sp>
      <p:sp>
        <p:nvSpPr>
          <p:cNvPr id="15" name="TextBox 14"/>
          <p:cNvSpPr txBox="1"/>
          <p:nvPr/>
        </p:nvSpPr>
        <p:spPr>
          <a:xfrm>
            <a:off x="1420696" y="1447800"/>
            <a:ext cx="543739" cy="307777"/>
          </a:xfrm>
          <a:prstGeom prst="rect">
            <a:avLst/>
          </a:prstGeom>
          <a:noFill/>
        </p:spPr>
        <p:txBody>
          <a:bodyPr wrap="none" rtlCol="0">
            <a:spAutoFit/>
          </a:bodyPr>
          <a:lstStyle/>
          <a:p>
            <a:r>
              <a:rPr lang="zh-CN" altLang="en-US" sz="1400" dirty="0" smtClean="0">
                <a:solidFill>
                  <a:schemeClr val="bg1"/>
                </a:solidFill>
              </a:rPr>
              <a:t>价格</a:t>
            </a:r>
            <a:endParaRPr lang="zh-CN" altLang="en-US" sz="1400" dirty="0">
              <a:solidFill>
                <a:schemeClr val="bg1"/>
              </a:solidFill>
            </a:endParaRPr>
          </a:p>
        </p:txBody>
      </p:sp>
      <p:cxnSp>
        <p:nvCxnSpPr>
          <p:cNvPr id="19" name="直接连接符 18"/>
          <p:cNvCxnSpPr/>
          <p:nvPr/>
        </p:nvCxnSpPr>
        <p:spPr bwMode="auto">
          <a:xfrm>
            <a:off x="5181600" y="3283307"/>
            <a:ext cx="0" cy="412393"/>
          </a:xfrm>
          <a:prstGeom prst="line">
            <a:avLst/>
          </a:prstGeom>
          <a:ln>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5291580" y="3329699"/>
            <a:ext cx="492443" cy="276999"/>
          </a:xfrm>
          <a:prstGeom prst="rect">
            <a:avLst/>
          </a:prstGeom>
          <a:noFill/>
        </p:spPr>
        <p:txBody>
          <a:bodyPr wrap="none" rtlCol="0">
            <a:spAutoFit/>
          </a:bodyPr>
          <a:lstStyle/>
          <a:p>
            <a:r>
              <a:rPr lang="zh-CN" altLang="en-US" sz="1200" dirty="0" smtClean="0">
                <a:solidFill>
                  <a:schemeClr val="bg1"/>
                </a:solidFill>
              </a:rPr>
              <a:t>凸性</a:t>
            </a:r>
            <a:endParaRPr lang="zh-CN" altLang="en-US" sz="1200" dirty="0">
              <a:solidFill>
                <a:schemeClr val="bg1"/>
              </a:solidFill>
            </a:endParaRPr>
          </a:p>
        </p:txBody>
      </p:sp>
      <p:sp>
        <p:nvSpPr>
          <p:cNvPr id="22" name="TextBox 21"/>
          <p:cNvSpPr txBox="1"/>
          <p:nvPr/>
        </p:nvSpPr>
        <p:spPr>
          <a:xfrm>
            <a:off x="750310" y="5257800"/>
            <a:ext cx="6853158" cy="707886"/>
          </a:xfrm>
          <a:prstGeom prst="rect">
            <a:avLst/>
          </a:prstGeom>
          <a:noFill/>
        </p:spPr>
        <p:txBody>
          <a:bodyPr wrap="none" rtlCol="0">
            <a:spAutoFit/>
          </a:bodyPr>
          <a:lstStyle/>
          <a:p>
            <a:r>
              <a:rPr lang="zh-CN" altLang="en-US" sz="2000" dirty="0">
                <a:solidFill>
                  <a:srgbClr val="FF0000"/>
                </a:solidFill>
              </a:rPr>
              <a:t>可以看出无论收益率是上涨还是下跌，均可获得收益！！！</a:t>
            </a:r>
            <a:endParaRPr lang="en-US" altLang="zh-CN" sz="2000" dirty="0">
              <a:solidFill>
                <a:srgbClr val="FF0000"/>
              </a:solidFill>
            </a:endParaRPr>
          </a:p>
          <a:p>
            <a:endParaRPr lang="zh-CN" altLang="en-US" sz="2000" dirty="0"/>
          </a:p>
        </p:txBody>
      </p:sp>
    </p:spTree>
    <p:extLst>
      <p:ext uri="{BB962C8B-B14F-4D97-AF65-F5344CB8AC3E}">
        <p14:creationId xmlns:p14="http://schemas.microsoft.com/office/powerpoint/2010/main" val="18252670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457200" y="990600"/>
            <a:ext cx="8305800" cy="4953000"/>
          </a:xfrm>
        </p:spPr>
        <p:txBody>
          <a:bodyPr/>
          <a:lstStyle/>
          <a:p>
            <a:r>
              <a:rPr lang="zh-CN" altLang="en-US" sz="3200" dirty="0" smtClean="0">
                <a:solidFill>
                  <a:schemeClr val="bg1"/>
                </a:solidFill>
              </a:rPr>
              <a:t>风险</a:t>
            </a:r>
            <a:endParaRPr lang="en-US" altLang="zh-CN" sz="3200" dirty="0" smtClean="0">
              <a:solidFill>
                <a:schemeClr val="bg1"/>
              </a:solidFill>
            </a:endParaRPr>
          </a:p>
          <a:p>
            <a:pPr algn="l"/>
            <a:r>
              <a:rPr lang="en-US" altLang="zh-CN" b="0" dirty="0" smtClean="0">
                <a:solidFill>
                  <a:schemeClr val="bg1"/>
                </a:solidFill>
              </a:rPr>
              <a:t>1</a:t>
            </a:r>
            <a:r>
              <a:rPr lang="zh-CN" altLang="en-US" b="0" dirty="0" smtClean="0">
                <a:solidFill>
                  <a:schemeClr val="bg1"/>
                </a:solidFill>
              </a:rPr>
              <a:t>、剩余期限的不对称变化；</a:t>
            </a:r>
            <a:endParaRPr lang="en-US" altLang="zh-CN" b="0" dirty="0" smtClean="0">
              <a:solidFill>
                <a:schemeClr val="bg1"/>
              </a:solidFill>
            </a:endParaRPr>
          </a:p>
          <a:p>
            <a:pPr algn="l"/>
            <a:endParaRPr lang="en-US" altLang="zh-CN" b="0" dirty="0">
              <a:solidFill>
                <a:schemeClr val="bg1"/>
              </a:solidFill>
            </a:endParaRPr>
          </a:p>
          <a:p>
            <a:pPr algn="l"/>
            <a:r>
              <a:rPr lang="en-US" altLang="zh-CN" b="0" dirty="0" smtClean="0">
                <a:solidFill>
                  <a:schemeClr val="bg1"/>
                </a:solidFill>
              </a:rPr>
              <a:t>2</a:t>
            </a:r>
            <a:r>
              <a:rPr lang="zh-CN" altLang="en-US" b="0" dirty="0" smtClean="0">
                <a:solidFill>
                  <a:schemeClr val="bg1"/>
                </a:solidFill>
              </a:rPr>
              <a:t>、时间的流逝；</a:t>
            </a:r>
            <a:endParaRPr lang="en-US" altLang="zh-CN" b="0" dirty="0" smtClean="0">
              <a:solidFill>
                <a:schemeClr val="bg1"/>
              </a:solidFill>
            </a:endParaRPr>
          </a:p>
          <a:p>
            <a:pPr algn="l"/>
            <a:endParaRPr lang="en-US" altLang="zh-CN" b="0" dirty="0" smtClean="0">
              <a:solidFill>
                <a:schemeClr val="bg1"/>
              </a:solidFill>
            </a:endParaRPr>
          </a:p>
          <a:p>
            <a:pPr algn="l"/>
            <a:r>
              <a:rPr lang="en-US" altLang="zh-CN" b="0" dirty="0" smtClean="0">
                <a:solidFill>
                  <a:schemeClr val="bg1"/>
                </a:solidFill>
              </a:rPr>
              <a:t>3</a:t>
            </a:r>
            <a:r>
              <a:rPr lang="zh-CN" altLang="en-US" b="0" dirty="0" smtClean="0">
                <a:solidFill>
                  <a:schemeClr val="bg1"/>
                </a:solidFill>
              </a:rPr>
              <a:t>、成本问题；</a:t>
            </a:r>
            <a:endParaRPr lang="en-US" altLang="zh-CN" b="0" dirty="0" smtClean="0">
              <a:solidFill>
                <a:schemeClr val="bg1"/>
              </a:solidFill>
            </a:endParaRPr>
          </a:p>
          <a:p>
            <a:pPr algn="l"/>
            <a:endParaRPr lang="en-US" altLang="zh-CN" b="0" dirty="0">
              <a:solidFill>
                <a:schemeClr val="bg1"/>
              </a:solidFill>
            </a:endParaRPr>
          </a:p>
          <a:p>
            <a:pPr algn="l"/>
            <a:r>
              <a:rPr lang="en-US" altLang="zh-CN" b="0" dirty="0" smtClean="0">
                <a:solidFill>
                  <a:schemeClr val="bg1"/>
                </a:solidFill>
              </a:rPr>
              <a:t>4</a:t>
            </a:r>
            <a:r>
              <a:rPr lang="zh-CN" altLang="en-US" b="0" dirty="0" smtClean="0">
                <a:solidFill>
                  <a:schemeClr val="bg1"/>
                </a:solidFill>
              </a:rPr>
              <a:t>、取整问题；</a:t>
            </a:r>
            <a:endParaRPr lang="en-US" altLang="zh-CN" b="0" dirty="0" smtClean="0">
              <a:solidFill>
                <a:schemeClr val="bg1"/>
              </a:solidFill>
            </a:endParaRPr>
          </a:p>
          <a:p>
            <a:pPr algn="l"/>
            <a:endParaRPr lang="en-US" altLang="zh-CN" b="0" dirty="0">
              <a:solidFill>
                <a:schemeClr val="bg1"/>
              </a:solidFill>
            </a:endParaRPr>
          </a:p>
          <a:p>
            <a:pPr algn="l"/>
            <a:r>
              <a:rPr lang="en-US" altLang="zh-CN" b="0" dirty="0" smtClean="0">
                <a:solidFill>
                  <a:schemeClr val="bg1"/>
                </a:solidFill>
              </a:rPr>
              <a:t>5</a:t>
            </a:r>
            <a:r>
              <a:rPr lang="zh-CN" altLang="en-US" b="0" dirty="0" smtClean="0">
                <a:solidFill>
                  <a:schemeClr val="bg1"/>
                </a:solidFill>
              </a:rPr>
              <a:t>、收益率曲线的变化。</a:t>
            </a:r>
            <a:endParaRPr lang="en-US" altLang="zh-CN" b="0" dirty="0" smtClean="0">
              <a:solidFill>
                <a:schemeClr val="bg1"/>
              </a:solidFill>
            </a:endParaRPr>
          </a:p>
          <a:p>
            <a:pPr algn="l"/>
            <a:endParaRPr lang="en-US" altLang="zh-CN" b="0" dirty="0">
              <a:solidFill>
                <a:schemeClr val="bg1"/>
              </a:solidFill>
            </a:endParaRPr>
          </a:p>
        </p:txBody>
      </p:sp>
    </p:spTree>
    <p:extLst>
      <p:ext uri="{BB962C8B-B14F-4D97-AF65-F5344CB8AC3E}">
        <p14:creationId xmlns:p14="http://schemas.microsoft.com/office/powerpoint/2010/main" val="17716384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304800" y="1066800"/>
            <a:ext cx="8305800" cy="4800600"/>
          </a:xfrm>
        </p:spPr>
        <p:txBody>
          <a:bodyPr/>
          <a:lstStyle/>
          <a:p>
            <a:r>
              <a:rPr lang="zh-CN" altLang="en-US" sz="2000" dirty="0" smtClean="0">
                <a:solidFill>
                  <a:schemeClr val="bg1"/>
                </a:solidFill>
              </a:rPr>
              <a:t>对冲凸性</a:t>
            </a:r>
            <a:endParaRPr lang="en-US" altLang="zh-CN" sz="2000" dirty="0" smtClean="0">
              <a:solidFill>
                <a:schemeClr val="bg1"/>
              </a:solidFill>
            </a:endParaRPr>
          </a:p>
          <a:p>
            <a:endParaRPr lang="en-US" altLang="zh-CN" sz="2000" dirty="0">
              <a:solidFill>
                <a:schemeClr val="bg1"/>
              </a:solidFill>
            </a:endParaRPr>
          </a:p>
          <a:p>
            <a:r>
              <a:rPr lang="zh-CN" altLang="en-US" sz="2000" dirty="0" smtClean="0">
                <a:solidFill>
                  <a:schemeClr val="bg1"/>
                </a:solidFill>
              </a:rPr>
              <a:t>免疫策略</a:t>
            </a:r>
            <a:endParaRPr lang="en-US" altLang="zh-CN" sz="2000" dirty="0" smtClean="0">
              <a:solidFill>
                <a:schemeClr val="bg1"/>
              </a:solidFill>
            </a:endParaRPr>
          </a:p>
          <a:p>
            <a:endParaRPr lang="en-US" altLang="zh-CN" sz="2000" dirty="0">
              <a:solidFill>
                <a:schemeClr val="bg1"/>
              </a:solidFill>
            </a:endParaRPr>
          </a:p>
          <a:p>
            <a:r>
              <a:rPr lang="zh-CN" altLang="en-US" sz="2000" dirty="0" smtClean="0">
                <a:solidFill>
                  <a:schemeClr val="bg1"/>
                </a:solidFill>
              </a:rPr>
              <a:t>蝶式策略</a:t>
            </a:r>
            <a:endParaRPr lang="en-US" altLang="zh-CN" sz="2000" dirty="0" smtClean="0">
              <a:solidFill>
                <a:schemeClr val="bg1"/>
              </a:solidFill>
            </a:endParaRPr>
          </a:p>
          <a:p>
            <a:endParaRPr lang="en-US" altLang="zh-CN" sz="2000" dirty="0">
              <a:solidFill>
                <a:schemeClr val="bg1"/>
              </a:solidFill>
            </a:endParaRPr>
          </a:p>
          <a:p>
            <a:r>
              <a:rPr lang="en-US" altLang="zh-CN" sz="2000" dirty="0" smtClean="0">
                <a:solidFill>
                  <a:schemeClr val="bg1"/>
                </a:solidFill>
              </a:rPr>
              <a:t>……</a:t>
            </a:r>
            <a:endParaRPr lang="zh-CN" altLang="en-US" sz="2000" dirty="0">
              <a:solidFill>
                <a:schemeClr val="bg1"/>
              </a:solidFill>
            </a:endParaRPr>
          </a:p>
        </p:txBody>
      </p:sp>
    </p:spTree>
    <p:extLst>
      <p:ext uri="{BB962C8B-B14F-4D97-AF65-F5344CB8AC3E}">
        <p14:creationId xmlns:p14="http://schemas.microsoft.com/office/powerpoint/2010/main" val="22738843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228600" y="914400"/>
            <a:ext cx="8686800" cy="5181600"/>
          </a:xfrm>
        </p:spPr>
        <p:txBody>
          <a:bodyPr/>
          <a:lstStyle/>
          <a:p>
            <a:pPr algn="l"/>
            <a:endParaRPr lang="en-US" altLang="zh-CN" sz="9600" dirty="0" smtClean="0">
              <a:solidFill>
                <a:schemeClr val="bg1"/>
              </a:solidFill>
            </a:endParaRPr>
          </a:p>
          <a:p>
            <a:pPr algn="l"/>
            <a:r>
              <a:rPr lang="en-US" altLang="zh-CN" sz="9600" dirty="0">
                <a:solidFill>
                  <a:schemeClr val="bg1"/>
                </a:solidFill>
              </a:rPr>
              <a:t> </a:t>
            </a:r>
            <a:r>
              <a:rPr lang="en-US" altLang="zh-CN" sz="9600" dirty="0" smtClean="0">
                <a:solidFill>
                  <a:schemeClr val="bg1"/>
                </a:solidFill>
              </a:rPr>
              <a:t>     </a:t>
            </a:r>
            <a:r>
              <a:rPr lang="zh-CN" altLang="en-US" sz="9600" i="1" dirty="0" smtClean="0">
                <a:solidFill>
                  <a:schemeClr val="bg1"/>
                </a:solidFill>
              </a:rPr>
              <a:t>谢谢！</a:t>
            </a:r>
            <a:endParaRPr lang="zh-CN" altLang="en-US" sz="9600" i="1" dirty="0">
              <a:solidFill>
                <a:schemeClr val="bg1"/>
              </a:solidFill>
            </a:endParaRPr>
          </a:p>
        </p:txBody>
      </p:sp>
    </p:spTree>
    <p:extLst>
      <p:ext uri="{BB962C8B-B14F-4D97-AF65-F5344CB8AC3E}">
        <p14:creationId xmlns:p14="http://schemas.microsoft.com/office/powerpoint/2010/main" val="27874263"/>
      </p:ext>
    </p:extLst>
  </p:cSld>
  <p:clrMapOvr>
    <a:masterClrMapping/>
  </p:clrMapOvr>
  <p:timing>
    <p:tnLst>
      <p:par>
        <p:cTn id="1" dur="indefinite" restart="never" nodeType="tmRoot"/>
      </p:par>
    </p:tnLst>
  </p:timing>
</p:sld>
</file>

<file path=ppt/theme/theme1.xml><?xml version="1.0" encoding="utf-8"?>
<a:theme xmlns:a="http://schemas.openxmlformats.org/drawingml/2006/main" name="2_c046TGp_road_diagram">
  <a:themeElements>
    <a:clrScheme name="c046TGp_road_diagram 1">
      <a:dk1>
        <a:srgbClr val="5F87D7"/>
      </a:dk1>
      <a:lt1>
        <a:srgbClr val="99CCFF"/>
      </a:lt1>
      <a:dk2>
        <a:srgbClr val="000066"/>
      </a:dk2>
      <a:lt2>
        <a:srgbClr val="FFFFFF"/>
      </a:lt2>
      <a:accent1>
        <a:srgbClr val="86C05A"/>
      </a:accent1>
      <a:accent2>
        <a:srgbClr val="33CCFF"/>
      </a:accent2>
      <a:accent3>
        <a:srgbClr val="AAAAB8"/>
      </a:accent3>
      <a:accent4>
        <a:srgbClr val="82AEDA"/>
      </a:accent4>
      <a:accent5>
        <a:srgbClr val="C3DCB5"/>
      </a:accent5>
      <a:accent6>
        <a:srgbClr val="2DB9E7"/>
      </a:accent6>
      <a:hlink>
        <a:srgbClr val="9999FF"/>
      </a:hlink>
      <a:folHlink>
        <a:srgbClr val="969696"/>
      </a:folHlink>
    </a:clrScheme>
    <a:fontScheme name="2_c046TGp_road_diagram">
      <a:majorFont>
        <a:latin typeface=""/>
        <a:ea typeface=""/>
        <a:cs typeface=""/>
      </a:majorFont>
      <a:minorFont>
        <a:latin typefac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99CCFF"/>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0" i="0" u="none" strike="noStrike" cap="none" normalizeH="0" baseline="0" smtClean="0">
            <a:ln>
              <a:noFill/>
            </a:ln>
            <a:solidFill>
              <a:srgbClr val="99CCFF"/>
            </a:solidFill>
            <a:effectLst/>
            <a:latin typeface="Verdana" pitchFamily="34" charset="0"/>
          </a:defRPr>
        </a:defPPr>
      </a:lstStyle>
    </a:lnDef>
  </a:objectDefaults>
  <a:extraClrSchemeLst>
    <a:extraClrScheme>
      <a:clrScheme name="c046TGp_road_diagram 1">
        <a:dk1>
          <a:srgbClr val="5F87D7"/>
        </a:dk1>
        <a:lt1>
          <a:srgbClr val="99CCFF"/>
        </a:lt1>
        <a:dk2>
          <a:srgbClr val="000066"/>
        </a:dk2>
        <a:lt2>
          <a:srgbClr val="FFFFFF"/>
        </a:lt2>
        <a:accent1>
          <a:srgbClr val="86C05A"/>
        </a:accent1>
        <a:accent2>
          <a:srgbClr val="33CCFF"/>
        </a:accent2>
        <a:accent3>
          <a:srgbClr val="AAAAB8"/>
        </a:accent3>
        <a:accent4>
          <a:srgbClr val="82AEDA"/>
        </a:accent4>
        <a:accent5>
          <a:srgbClr val="C3DCB5"/>
        </a:accent5>
        <a:accent6>
          <a:srgbClr val="2DB9E7"/>
        </a:accent6>
        <a:hlink>
          <a:srgbClr val="9999FF"/>
        </a:hlink>
        <a:folHlink>
          <a:srgbClr val="969696"/>
        </a:folHlink>
      </a:clrScheme>
      <a:clrMap bg1="dk2" tx1="lt1" bg2="dk1" tx2="lt2" accent1="accent1" accent2="accent2" accent3="accent3" accent4="accent4" accent5="accent5" accent6="accent6" hlink="hlink" folHlink="folHlink"/>
    </a:extraClrScheme>
    <a:extraClrScheme>
      <a:clrScheme name="c046TGp_road_diagram 2">
        <a:dk1>
          <a:srgbClr val="2032B8"/>
        </a:dk1>
        <a:lt1>
          <a:srgbClr val="99CCFF"/>
        </a:lt1>
        <a:dk2>
          <a:srgbClr val="1940BB"/>
        </a:dk2>
        <a:lt2>
          <a:srgbClr val="FFFFFF"/>
        </a:lt2>
        <a:accent1>
          <a:srgbClr val="86C05A"/>
        </a:accent1>
        <a:accent2>
          <a:srgbClr val="9999FF"/>
        </a:accent2>
        <a:accent3>
          <a:srgbClr val="ABAFDA"/>
        </a:accent3>
        <a:accent4>
          <a:srgbClr val="82AEDA"/>
        </a:accent4>
        <a:accent5>
          <a:srgbClr val="C3DCB5"/>
        </a:accent5>
        <a:accent6>
          <a:srgbClr val="8A8AE7"/>
        </a:accent6>
        <a:hlink>
          <a:srgbClr val="0099CC"/>
        </a:hlink>
        <a:folHlink>
          <a:srgbClr val="336699"/>
        </a:folHlink>
      </a:clrScheme>
      <a:clrMap bg1="dk2" tx1="lt1" bg2="dk1" tx2="lt2" accent1="accent1" accent2="accent2" accent3="accent3" accent4="accent4" accent5="accent5" accent6="accent6" hlink="hlink" folHlink="folHlink"/>
    </a:extraClrScheme>
    <a:extraClrScheme>
      <a:clrScheme name="c046TGp_road_diagram 3">
        <a:dk1>
          <a:srgbClr val="31A6E1"/>
        </a:dk1>
        <a:lt1>
          <a:srgbClr val="99CCFF"/>
        </a:lt1>
        <a:dk2>
          <a:srgbClr val="095C7D"/>
        </a:dk2>
        <a:lt2>
          <a:srgbClr val="FFFFFF"/>
        </a:lt2>
        <a:accent1>
          <a:srgbClr val="3961E1"/>
        </a:accent1>
        <a:accent2>
          <a:srgbClr val="9999FF"/>
        </a:accent2>
        <a:accent3>
          <a:srgbClr val="AAB5BF"/>
        </a:accent3>
        <a:accent4>
          <a:srgbClr val="82AEDA"/>
        </a:accent4>
        <a:accent5>
          <a:srgbClr val="AEB7EE"/>
        </a:accent5>
        <a:accent6>
          <a:srgbClr val="8A8AE7"/>
        </a:accent6>
        <a:hlink>
          <a:srgbClr val="009999"/>
        </a:hlink>
        <a:folHlink>
          <a:srgbClr val="969696"/>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2327</TotalTime>
  <Words>3452</Words>
  <Application>Microsoft Office PowerPoint</Application>
  <PresentationFormat>全屏显示(4:3)</PresentationFormat>
  <Paragraphs>231</Paragraphs>
  <Slides>33</Slides>
  <Notes>0</Notes>
  <HiddenSlides>0</HiddenSlides>
  <MMClips>0</MMClips>
  <ScaleCrop>false</ScaleCrop>
  <HeadingPairs>
    <vt:vector size="4" baseType="variant">
      <vt:variant>
        <vt:lpstr>主题</vt:lpstr>
      </vt:variant>
      <vt:variant>
        <vt:i4>1</vt:i4>
      </vt:variant>
      <vt:variant>
        <vt:lpstr>幻灯片标题</vt:lpstr>
      </vt:variant>
      <vt:variant>
        <vt:i4>33</vt:i4>
      </vt:variant>
    </vt:vector>
  </HeadingPairs>
  <TitlesOfParts>
    <vt:vector size="34" baseType="lpstr">
      <vt:lpstr>2_c046TGp_road_diagram</vt:lpstr>
      <vt:lpstr>国债期货专题四 国债期货交易策略</vt:lpstr>
      <vt:lpstr>PowerPoint 演示文稿</vt:lpstr>
      <vt:lpstr>一、传统交易策略</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二、高端交易策略</vt:lpstr>
      <vt:lpstr>PowerPoint 演示文稿</vt:lpstr>
      <vt:lpstr>PowerPoint 演示文稿</vt:lpstr>
      <vt:lpstr>PowerPoint 演示文稿</vt:lpstr>
      <vt:lpstr>PowerPoint 演示文稿</vt:lpstr>
      <vt:lpstr>PowerPoint 演示文稿</vt:lpstr>
      <vt:lpstr>凸性交易</vt:lpstr>
      <vt:lpstr>PowerPoint 演示文稿</vt:lpstr>
      <vt:lpstr>PowerPoint 演示文稿</vt:lpstr>
      <vt:lpstr>PowerPoint 演示文稿</vt:lpstr>
      <vt:lpstr>PowerPoint 演示文稿</vt:lpstr>
      <vt:lpstr>PowerPoint 演示文稿</vt:lpstr>
    </vt:vector>
  </TitlesOfParts>
  <Company>Guilddesign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Sung Ha, Park</dc:creator>
  <cp:lastModifiedBy>Sky123.Org</cp:lastModifiedBy>
  <cp:revision>130</cp:revision>
  <dcterms:created xsi:type="dcterms:W3CDTF">2004-10-01T02:04:19Z</dcterms:created>
  <dcterms:modified xsi:type="dcterms:W3CDTF">2012-09-14T02:53:05Z</dcterms:modified>
</cp:coreProperties>
</file>