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Default Extension="vml" ContentType="application/vnd.openxmlformats-officedocument.vmlDrawing"/>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charts/chart1.xml" ContentType="application/vnd.openxmlformats-officedocument.drawingml.chart+xml"/>
  <Override PartName="/ppt/charts/chart2.xml" ContentType="application/vnd.openxmlformats-officedocument.drawingml.char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5" r:id="rId1"/>
  </p:sldMasterIdLst>
  <p:notesMasterIdLst>
    <p:notesMasterId r:id="rId49"/>
  </p:notesMasterIdLst>
  <p:handoutMasterIdLst>
    <p:handoutMasterId r:id="rId50"/>
  </p:handoutMasterIdLst>
  <p:sldIdLst>
    <p:sldId id="256" r:id="rId2"/>
    <p:sldId id="306" r:id="rId3"/>
    <p:sldId id="307" r:id="rId4"/>
    <p:sldId id="308" r:id="rId5"/>
    <p:sldId id="309" r:id="rId6"/>
    <p:sldId id="257" r:id="rId7"/>
    <p:sldId id="286" r:id="rId8"/>
    <p:sldId id="287" r:id="rId9"/>
    <p:sldId id="288" r:id="rId10"/>
    <p:sldId id="289" r:id="rId11"/>
    <p:sldId id="290" r:id="rId12"/>
    <p:sldId id="291" r:id="rId13"/>
    <p:sldId id="292" r:id="rId14"/>
    <p:sldId id="293" r:id="rId15"/>
    <p:sldId id="294" r:id="rId16"/>
    <p:sldId id="332" r:id="rId17"/>
    <p:sldId id="295" r:id="rId18"/>
    <p:sldId id="296" r:id="rId19"/>
    <p:sldId id="297" r:id="rId20"/>
    <p:sldId id="298" r:id="rId21"/>
    <p:sldId id="299" r:id="rId22"/>
    <p:sldId id="300" r:id="rId23"/>
    <p:sldId id="301" r:id="rId24"/>
    <p:sldId id="302" r:id="rId25"/>
    <p:sldId id="303" r:id="rId26"/>
    <p:sldId id="304" r:id="rId27"/>
    <p:sldId id="330" r:id="rId28"/>
    <p:sldId id="305" r:id="rId29"/>
    <p:sldId id="331" r:id="rId30"/>
    <p:sldId id="311" r:id="rId31"/>
    <p:sldId id="327" r:id="rId32"/>
    <p:sldId id="313" r:id="rId33"/>
    <p:sldId id="324" r:id="rId34"/>
    <p:sldId id="325" r:id="rId35"/>
    <p:sldId id="326" r:id="rId36"/>
    <p:sldId id="314" r:id="rId37"/>
    <p:sldId id="312" r:id="rId38"/>
    <p:sldId id="315" r:id="rId39"/>
    <p:sldId id="316" r:id="rId40"/>
    <p:sldId id="328" r:id="rId41"/>
    <p:sldId id="317" r:id="rId42"/>
    <p:sldId id="318" r:id="rId43"/>
    <p:sldId id="319" r:id="rId44"/>
    <p:sldId id="321" r:id="rId45"/>
    <p:sldId id="322" r:id="rId46"/>
    <p:sldId id="323" r:id="rId47"/>
    <p:sldId id="320" r:id="rId48"/>
  </p:sldIdLst>
  <p:sldSz cx="9144000" cy="6858000" type="screen4x3"/>
  <p:notesSz cx="7102475" cy="8991600"/>
  <p:defaultTextStyle>
    <a:defPPr>
      <a:defRPr lang="en-US"/>
    </a:defPPr>
    <a:lvl1pPr algn="l" rtl="0" fontAlgn="base">
      <a:spcBef>
        <a:spcPct val="0"/>
      </a:spcBef>
      <a:spcAft>
        <a:spcPct val="0"/>
      </a:spcAft>
      <a:defRPr sz="3200" kern="1200">
        <a:solidFill>
          <a:srgbClr val="99CCFF"/>
        </a:solidFill>
        <a:latin typeface="Verdana" pitchFamily="34" charset="0"/>
        <a:ea typeface="宋体" charset="-122"/>
        <a:cs typeface="+mn-cs"/>
      </a:defRPr>
    </a:lvl1pPr>
    <a:lvl2pPr marL="457200" algn="l" rtl="0" fontAlgn="base">
      <a:spcBef>
        <a:spcPct val="0"/>
      </a:spcBef>
      <a:spcAft>
        <a:spcPct val="0"/>
      </a:spcAft>
      <a:defRPr sz="3200" kern="1200">
        <a:solidFill>
          <a:srgbClr val="99CCFF"/>
        </a:solidFill>
        <a:latin typeface="Verdana" pitchFamily="34" charset="0"/>
        <a:ea typeface="宋体" charset="-122"/>
        <a:cs typeface="+mn-cs"/>
      </a:defRPr>
    </a:lvl2pPr>
    <a:lvl3pPr marL="914400" algn="l" rtl="0" fontAlgn="base">
      <a:spcBef>
        <a:spcPct val="0"/>
      </a:spcBef>
      <a:spcAft>
        <a:spcPct val="0"/>
      </a:spcAft>
      <a:defRPr sz="3200" kern="1200">
        <a:solidFill>
          <a:srgbClr val="99CCFF"/>
        </a:solidFill>
        <a:latin typeface="Verdana" pitchFamily="34" charset="0"/>
        <a:ea typeface="宋体" charset="-122"/>
        <a:cs typeface="+mn-cs"/>
      </a:defRPr>
    </a:lvl3pPr>
    <a:lvl4pPr marL="1371600" algn="l" rtl="0" fontAlgn="base">
      <a:spcBef>
        <a:spcPct val="0"/>
      </a:spcBef>
      <a:spcAft>
        <a:spcPct val="0"/>
      </a:spcAft>
      <a:defRPr sz="3200" kern="1200">
        <a:solidFill>
          <a:srgbClr val="99CCFF"/>
        </a:solidFill>
        <a:latin typeface="Verdana" pitchFamily="34" charset="0"/>
        <a:ea typeface="宋体" charset="-122"/>
        <a:cs typeface="+mn-cs"/>
      </a:defRPr>
    </a:lvl4pPr>
    <a:lvl5pPr marL="1828800" algn="l" rtl="0" fontAlgn="base">
      <a:spcBef>
        <a:spcPct val="0"/>
      </a:spcBef>
      <a:spcAft>
        <a:spcPct val="0"/>
      </a:spcAft>
      <a:defRPr sz="3200" kern="1200">
        <a:solidFill>
          <a:srgbClr val="99CCFF"/>
        </a:solidFill>
        <a:latin typeface="Verdana" pitchFamily="34" charset="0"/>
        <a:ea typeface="宋体" charset="-122"/>
        <a:cs typeface="+mn-cs"/>
      </a:defRPr>
    </a:lvl5pPr>
    <a:lvl6pPr marL="2286000" algn="l" defTabSz="914400" rtl="0" eaLnBrk="1" latinLnBrk="0" hangingPunct="1">
      <a:defRPr sz="3200" kern="1200">
        <a:solidFill>
          <a:srgbClr val="99CCFF"/>
        </a:solidFill>
        <a:latin typeface="Verdana" pitchFamily="34" charset="0"/>
        <a:ea typeface="宋体" charset="-122"/>
        <a:cs typeface="+mn-cs"/>
      </a:defRPr>
    </a:lvl6pPr>
    <a:lvl7pPr marL="2743200" algn="l" defTabSz="914400" rtl="0" eaLnBrk="1" latinLnBrk="0" hangingPunct="1">
      <a:defRPr sz="3200" kern="1200">
        <a:solidFill>
          <a:srgbClr val="99CCFF"/>
        </a:solidFill>
        <a:latin typeface="Verdana" pitchFamily="34" charset="0"/>
        <a:ea typeface="宋体" charset="-122"/>
        <a:cs typeface="+mn-cs"/>
      </a:defRPr>
    </a:lvl7pPr>
    <a:lvl8pPr marL="3200400" algn="l" defTabSz="914400" rtl="0" eaLnBrk="1" latinLnBrk="0" hangingPunct="1">
      <a:defRPr sz="3200" kern="1200">
        <a:solidFill>
          <a:srgbClr val="99CCFF"/>
        </a:solidFill>
        <a:latin typeface="Verdana" pitchFamily="34" charset="0"/>
        <a:ea typeface="宋体" charset="-122"/>
        <a:cs typeface="+mn-cs"/>
      </a:defRPr>
    </a:lvl8pPr>
    <a:lvl9pPr marL="3657600" algn="l" defTabSz="914400" rtl="0" eaLnBrk="1" latinLnBrk="0" hangingPunct="1">
      <a:defRPr sz="3200" kern="1200">
        <a:solidFill>
          <a:srgbClr val="99CCFF"/>
        </a:solidFill>
        <a:latin typeface="Verdana" pitchFamily="34"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6176F"/>
    <a:srgbClr val="000134"/>
    <a:srgbClr val="3399FF"/>
    <a:srgbClr val="99CCFF"/>
    <a:srgbClr val="33CCFF"/>
    <a:srgbClr val="00CCFF"/>
    <a:srgbClr val="CC0000"/>
    <a:srgbClr val="FFCC66"/>
  </p:clrMru>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40" autoAdjust="0"/>
    <p:restoredTop sz="94660" autoAdjust="0"/>
  </p:normalViewPr>
  <p:slideViewPr>
    <p:cSldViewPr>
      <p:cViewPr varScale="1">
        <p:scale>
          <a:sx n="85" d="100"/>
          <a:sy n="85" d="100"/>
        </p:scale>
        <p:origin x="-112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E:\&#22269;&#20538;&#26399;&#36135;\&#20219;&#21153;\&#22521;&#35757;PPT\&#36164;&#26009;\&#21457;&#34892;&#37327;.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E:\&#22269;&#20538;&#26399;&#36135;\&#20219;&#21153;\&#22521;&#35757;PPT\&#36164;&#26009;\&#25104;&#20132;.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Administrator\Desktop\&#25176;&#31649;&#37327;.xls"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Administrator\Desktop\&#20132;&#26131;&#26041;&#24335;&#25104;&#20132;.xls"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Administrator\Desktop\&#25104;&#20132;&#21344;&#27604;.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CN"/>
  <c:chart>
    <c:autoTitleDeleted val="1"/>
    <c:plotArea>
      <c:layout>
        <c:manualLayout>
          <c:layoutTarget val="inner"/>
          <c:xMode val="edge"/>
          <c:yMode val="edge"/>
          <c:x val="0.1351968214119397"/>
          <c:y val="5.2798023013536283E-2"/>
          <c:w val="0.83547666388236252"/>
          <c:h val="0.78313955863644191"/>
        </c:manualLayout>
      </c:layout>
      <c:barChart>
        <c:barDir val="col"/>
        <c:grouping val="clustered"/>
        <c:ser>
          <c:idx val="0"/>
          <c:order val="0"/>
          <c:tx>
            <c:strRef>
              <c:f>Wind资讯!$C$2</c:f>
              <c:strCache>
                <c:ptCount val="1"/>
                <c:pt idx="0">
                  <c:v>合计(亿元)</c:v>
                </c:pt>
              </c:strCache>
            </c:strRef>
          </c:tx>
          <c:cat>
            <c:numRef>
              <c:f>Wind资讯!$B$3:$B$21</c:f>
              <c:numCache>
                <c:formatCode>0_ </c:formatCode>
                <c:ptCount val="19"/>
                <c:pt idx="0">
                  <c:v>1993</c:v>
                </c:pt>
                <c:pt idx="1">
                  <c:v>1994</c:v>
                </c:pt>
                <c:pt idx="2">
                  <c:v>1995</c:v>
                </c:pt>
                <c:pt idx="3">
                  <c:v>1996</c:v>
                </c:pt>
                <c:pt idx="4">
                  <c:v>1997</c:v>
                </c:pt>
                <c:pt idx="5">
                  <c:v>1998</c:v>
                </c:pt>
                <c:pt idx="6">
                  <c:v>1999</c:v>
                </c:pt>
                <c:pt idx="7">
                  <c:v>2000</c:v>
                </c:pt>
                <c:pt idx="8">
                  <c:v>2001</c:v>
                </c:pt>
                <c:pt idx="9">
                  <c:v>2002</c:v>
                </c:pt>
                <c:pt idx="10">
                  <c:v>2003</c:v>
                </c:pt>
                <c:pt idx="11">
                  <c:v>2004</c:v>
                </c:pt>
                <c:pt idx="12">
                  <c:v>2005</c:v>
                </c:pt>
                <c:pt idx="13">
                  <c:v>2006</c:v>
                </c:pt>
                <c:pt idx="14">
                  <c:v>2007</c:v>
                </c:pt>
                <c:pt idx="15">
                  <c:v>2008</c:v>
                </c:pt>
                <c:pt idx="16">
                  <c:v>2009</c:v>
                </c:pt>
                <c:pt idx="17">
                  <c:v>2010</c:v>
                </c:pt>
                <c:pt idx="18">
                  <c:v>2011</c:v>
                </c:pt>
              </c:numCache>
            </c:numRef>
          </c:cat>
          <c:val>
            <c:numRef>
              <c:f>Wind资讯!$C$3:$C$21</c:f>
              <c:numCache>
                <c:formatCode>#,##0.00</c:formatCode>
                <c:ptCount val="19"/>
                <c:pt idx="0">
                  <c:v>527.69999999999993</c:v>
                </c:pt>
                <c:pt idx="1">
                  <c:v>1320.55</c:v>
                </c:pt>
                <c:pt idx="2">
                  <c:v>2291.3100000000013</c:v>
                </c:pt>
                <c:pt idx="3">
                  <c:v>4402.2300000000005</c:v>
                </c:pt>
                <c:pt idx="4">
                  <c:v>5464.51</c:v>
                </c:pt>
                <c:pt idx="5">
                  <c:v>11237.693699999993</c:v>
                </c:pt>
                <c:pt idx="6">
                  <c:v>5984.0852000000014</c:v>
                </c:pt>
                <c:pt idx="7">
                  <c:v>6398.3</c:v>
                </c:pt>
                <c:pt idx="8">
                  <c:v>7452.53</c:v>
                </c:pt>
                <c:pt idx="9">
                  <c:v>12161.7</c:v>
                </c:pt>
                <c:pt idx="10">
                  <c:v>21309.07</c:v>
                </c:pt>
                <c:pt idx="11">
                  <c:v>29113.230000000003</c:v>
                </c:pt>
                <c:pt idx="12">
                  <c:v>44799.939399999996</c:v>
                </c:pt>
                <c:pt idx="13">
                  <c:v>60188.608700000004</c:v>
                </c:pt>
                <c:pt idx="14">
                  <c:v>81732.891799999983</c:v>
                </c:pt>
                <c:pt idx="15">
                  <c:v>73113.763999999952</c:v>
                </c:pt>
                <c:pt idx="16">
                  <c:v>87005.140000000014</c:v>
                </c:pt>
                <c:pt idx="17">
                  <c:v>93524.850000000035</c:v>
                </c:pt>
                <c:pt idx="18">
                  <c:v>78196.790000000008</c:v>
                </c:pt>
              </c:numCache>
            </c:numRef>
          </c:val>
        </c:ser>
        <c:axId val="229417344"/>
        <c:axId val="274179200"/>
      </c:barChart>
      <c:catAx>
        <c:axId val="229417344"/>
        <c:scaling>
          <c:orientation val="minMax"/>
        </c:scaling>
        <c:axPos val="b"/>
        <c:numFmt formatCode="0_ " sourceLinked="1"/>
        <c:tickLblPos val="nextTo"/>
        <c:crossAx val="274179200"/>
        <c:crosses val="autoZero"/>
        <c:auto val="1"/>
        <c:lblAlgn val="ctr"/>
        <c:lblOffset val="100"/>
      </c:catAx>
      <c:valAx>
        <c:axId val="274179200"/>
        <c:scaling>
          <c:orientation val="minMax"/>
        </c:scaling>
        <c:axPos val="l"/>
        <c:numFmt formatCode="#,##0.00" sourceLinked="1"/>
        <c:tickLblPos val="nextTo"/>
        <c:crossAx val="229417344"/>
        <c:crosses val="autoZero"/>
        <c:crossBetween val="between"/>
      </c:valAx>
    </c:plotArea>
    <c:legend>
      <c:legendPos val="r"/>
      <c:layout>
        <c:manualLayout>
          <c:xMode val="edge"/>
          <c:yMode val="edge"/>
          <c:x val="0.20264158890109643"/>
          <c:y val="8.1171360679365825E-2"/>
          <c:w val="0.19696799462908748"/>
          <c:h val="8.7731387130395785E-2"/>
        </c:manualLayout>
      </c:layout>
    </c:legend>
    <c:plotVisOnly val="1"/>
    <c:dispBlanksAs val="gap"/>
  </c:chart>
  <c:txPr>
    <a:bodyPr/>
    <a:lstStyle/>
    <a:p>
      <a:pPr>
        <a:defRPr>
          <a:solidFill>
            <a:schemeClr val="bg1"/>
          </a:solidFill>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zh-CN"/>
  <c:style val="42"/>
  <c:chart>
    <c:autoTitleDeleted val="1"/>
    <c:plotArea>
      <c:layout>
        <c:manualLayout>
          <c:layoutTarget val="inner"/>
          <c:xMode val="edge"/>
          <c:yMode val="edge"/>
          <c:x val="8.3123465663665755E-2"/>
          <c:y val="8.0118358812356252E-2"/>
          <c:w val="0.85932454984890239"/>
          <c:h val="0.78734148814939364"/>
        </c:manualLayout>
      </c:layout>
      <c:barChart>
        <c:barDir val="col"/>
        <c:grouping val="clustered"/>
        <c:ser>
          <c:idx val="4"/>
          <c:order val="0"/>
          <c:tx>
            <c:strRef>
              <c:f>Wind资讯!$F$1</c:f>
              <c:strCache>
                <c:ptCount val="1"/>
                <c:pt idx="0">
                  <c:v>债券总成交额</c:v>
                </c:pt>
              </c:strCache>
            </c:strRef>
          </c:tx>
          <c:cat>
            <c:numRef>
              <c:f>Wind资讯!$A$2:$A$20</c:f>
              <c:numCache>
                <c:formatCode>0_ </c:formatCode>
                <c:ptCount val="19"/>
                <c:pt idx="0">
                  <c:v>1993</c:v>
                </c:pt>
                <c:pt idx="1">
                  <c:v>1994</c:v>
                </c:pt>
                <c:pt idx="2">
                  <c:v>1995</c:v>
                </c:pt>
                <c:pt idx="3">
                  <c:v>1996</c:v>
                </c:pt>
                <c:pt idx="4">
                  <c:v>1997</c:v>
                </c:pt>
                <c:pt idx="5">
                  <c:v>1998</c:v>
                </c:pt>
                <c:pt idx="6">
                  <c:v>1999</c:v>
                </c:pt>
                <c:pt idx="7">
                  <c:v>2000</c:v>
                </c:pt>
                <c:pt idx="8">
                  <c:v>2001</c:v>
                </c:pt>
                <c:pt idx="9">
                  <c:v>2002</c:v>
                </c:pt>
                <c:pt idx="10">
                  <c:v>2003</c:v>
                </c:pt>
                <c:pt idx="11">
                  <c:v>2004</c:v>
                </c:pt>
                <c:pt idx="12">
                  <c:v>2005</c:v>
                </c:pt>
                <c:pt idx="13">
                  <c:v>2006</c:v>
                </c:pt>
                <c:pt idx="14">
                  <c:v>2007</c:v>
                </c:pt>
                <c:pt idx="15">
                  <c:v>2008</c:v>
                </c:pt>
                <c:pt idx="16">
                  <c:v>2009</c:v>
                </c:pt>
                <c:pt idx="17">
                  <c:v>2010</c:v>
                </c:pt>
                <c:pt idx="18">
                  <c:v>2011</c:v>
                </c:pt>
              </c:numCache>
            </c:numRef>
          </c:cat>
          <c:val>
            <c:numRef>
              <c:f>Wind资讯!$F$2:$F$20</c:f>
              <c:numCache>
                <c:formatCode>General</c:formatCode>
                <c:ptCount val="19"/>
                <c:pt idx="0">
                  <c:v>21.584782701039973</c:v>
                </c:pt>
                <c:pt idx="1">
                  <c:v>8.8280825051000065</c:v>
                </c:pt>
                <c:pt idx="2">
                  <c:v>207.18907073879097</c:v>
                </c:pt>
                <c:pt idx="3">
                  <c:v>4745.6594286265554</c:v>
                </c:pt>
                <c:pt idx="4">
                  <c:v>3233.3727832064146</c:v>
                </c:pt>
                <c:pt idx="5">
                  <c:v>5804.4197130746315</c:v>
                </c:pt>
                <c:pt idx="6">
                  <c:v>5062.7883526707028</c:v>
                </c:pt>
                <c:pt idx="7">
                  <c:v>4793.1265200606467</c:v>
                </c:pt>
                <c:pt idx="8">
                  <c:v>5277.8590952204886</c:v>
                </c:pt>
                <c:pt idx="9">
                  <c:v>12934.067403248053</c:v>
                </c:pt>
                <c:pt idx="10">
                  <c:v>36621.866859086491</c:v>
                </c:pt>
                <c:pt idx="11">
                  <c:v>28273.403943013305</c:v>
                </c:pt>
                <c:pt idx="12">
                  <c:v>62224.642407187115</c:v>
                </c:pt>
                <c:pt idx="13">
                  <c:v>102342.93559595135</c:v>
                </c:pt>
                <c:pt idx="14">
                  <c:v>156175.01694613381</c:v>
                </c:pt>
                <c:pt idx="15">
                  <c:v>370343.18810535519</c:v>
                </c:pt>
                <c:pt idx="16">
                  <c:v>468878.70223147736</c:v>
                </c:pt>
                <c:pt idx="17">
                  <c:v>636471.18411549623</c:v>
                </c:pt>
                <c:pt idx="18">
                  <c:v>632556.45638305112</c:v>
                </c:pt>
              </c:numCache>
            </c:numRef>
          </c:val>
        </c:ser>
        <c:axId val="280377984"/>
        <c:axId val="281547904"/>
      </c:barChart>
      <c:catAx>
        <c:axId val="280377984"/>
        <c:scaling>
          <c:orientation val="minMax"/>
        </c:scaling>
        <c:axPos val="b"/>
        <c:numFmt formatCode="0_ " sourceLinked="1"/>
        <c:tickLblPos val="nextTo"/>
        <c:crossAx val="281547904"/>
        <c:crosses val="autoZero"/>
        <c:auto val="1"/>
        <c:lblAlgn val="ctr"/>
        <c:lblOffset val="100"/>
      </c:catAx>
      <c:valAx>
        <c:axId val="281547904"/>
        <c:scaling>
          <c:orientation val="minMax"/>
        </c:scaling>
        <c:axPos val="l"/>
        <c:numFmt formatCode="General" sourceLinked="1"/>
        <c:tickLblPos val="nextTo"/>
        <c:crossAx val="280377984"/>
        <c:crosses val="autoZero"/>
        <c:crossBetween val="between"/>
      </c:valAx>
    </c:plotArea>
    <c:legend>
      <c:legendPos val="r"/>
      <c:layout>
        <c:manualLayout>
          <c:xMode val="edge"/>
          <c:yMode val="edge"/>
          <c:x val="0.12572600536732742"/>
          <c:y val="9.2752326413743744E-2"/>
          <c:w val="0.26987785099473388"/>
          <c:h val="0.12015123526107042"/>
        </c:manualLayout>
      </c:layout>
    </c:legend>
    <c:plotVisOnly val="1"/>
    <c:dispBlanksAs val="gap"/>
  </c:chart>
  <c:txPr>
    <a:bodyPr/>
    <a:lstStyle/>
    <a:p>
      <a:pPr>
        <a:defRPr sz="1800"/>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zh-CN"/>
  <c:chart>
    <c:autoTitleDeleted val="1"/>
    <c:plotArea>
      <c:layout>
        <c:manualLayout>
          <c:layoutTarget val="inner"/>
          <c:xMode val="edge"/>
          <c:yMode val="edge"/>
          <c:x val="0.14872020997375321"/>
          <c:y val="5.6867405463205997E-2"/>
          <c:w val="0.80560629921259863"/>
          <c:h val="0.70199499368134577"/>
        </c:manualLayout>
      </c:layout>
      <c:areaChart>
        <c:grouping val="standard"/>
        <c:ser>
          <c:idx val="0"/>
          <c:order val="0"/>
          <c:tx>
            <c:strRef>
              <c:f>Sheet1!$B$1</c:f>
              <c:strCache>
                <c:ptCount val="1"/>
                <c:pt idx="0">
                  <c:v>债券托管量:本币债</c:v>
                </c:pt>
              </c:strCache>
            </c:strRef>
          </c:tx>
          <c:cat>
            <c:numRef>
              <c:f>Sheet1!$A$2:$A$90</c:f>
              <c:numCache>
                <c:formatCode>yyyy/mm;@</c:formatCode>
                <c:ptCount val="89"/>
                <c:pt idx="0">
                  <c:v>38383</c:v>
                </c:pt>
                <c:pt idx="1">
                  <c:v>38411</c:v>
                </c:pt>
                <c:pt idx="2">
                  <c:v>38442</c:v>
                </c:pt>
                <c:pt idx="3">
                  <c:v>38472</c:v>
                </c:pt>
                <c:pt idx="4">
                  <c:v>38503</c:v>
                </c:pt>
                <c:pt idx="5">
                  <c:v>38533</c:v>
                </c:pt>
                <c:pt idx="6">
                  <c:v>38564</c:v>
                </c:pt>
                <c:pt idx="7">
                  <c:v>38595</c:v>
                </c:pt>
                <c:pt idx="8">
                  <c:v>38625</c:v>
                </c:pt>
                <c:pt idx="9">
                  <c:v>38656</c:v>
                </c:pt>
                <c:pt idx="10">
                  <c:v>38686</c:v>
                </c:pt>
                <c:pt idx="11">
                  <c:v>38717</c:v>
                </c:pt>
                <c:pt idx="12">
                  <c:v>38748</c:v>
                </c:pt>
                <c:pt idx="13">
                  <c:v>38776</c:v>
                </c:pt>
                <c:pt idx="14">
                  <c:v>38807</c:v>
                </c:pt>
                <c:pt idx="15">
                  <c:v>38837</c:v>
                </c:pt>
                <c:pt idx="16">
                  <c:v>38868</c:v>
                </c:pt>
                <c:pt idx="17">
                  <c:v>38898</c:v>
                </c:pt>
                <c:pt idx="18">
                  <c:v>38929</c:v>
                </c:pt>
                <c:pt idx="19">
                  <c:v>38960</c:v>
                </c:pt>
                <c:pt idx="20">
                  <c:v>38990</c:v>
                </c:pt>
                <c:pt idx="21">
                  <c:v>39021</c:v>
                </c:pt>
                <c:pt idx="22">
                  <c:v>39051</c:v>
                </c:pt>
                <c:pt idx="23">
                  <c:v>39082</c:v>
                </c:pt>
                <c:pt idx="24">
                  <c:v>39113</c:v>
                </c:pt>
                <c:pt idx="25">
                  <c:v>39141</c:v>
                </c:pt>
                <c:pt idx="26">
                  <c:v>39172</c:v>
                </c:pt>
                <c:pt idx="27">
                  <c:v>39202</c:v>
                </c:pt>
                <c:pt idx="28">
                  <c:v>39233</c:v>
                </c:pt>
                <c:pt idx="29">
                  <c:v>39263</c:v>
                </c:pt>
                <c:pt idx="30">
                  <c:v>39294</c:v>
                </c:pt>
                <c:pt idx="31">
                  <c:v>39325</c:v>
                </c:pt>
                <c:pt idx="32">
                  <c:v>39355</c:v>
                </c:pt>
                <c:pt idx="33">
                  <c:v>39386</c:v>
                </c:pt>
                <c:pt idx="34">
                  <c:v>39416</c:v>
                </c:pt>
                <c:pt idx="35">
                  <c:v>39447</c:v>
                </c:pt>
                <c:pt idx="36">
                  <c:v>39478</c:v>
                </c:pt>
                <c:pt idx="37">
                  <c:v>39507</c:v>
                </c:pt>
                <c:pt idx="38">
                  <c:v>39538</c:v>
                </c:pt>
                <c:pt idx="39">
                  <c:v>39568</c:v>
                </c:pt>
                <c:pt idx="40">
                  <c:v>39599</c:v>
                </c:pt>
                <c:pt idx="41">
                  <c:v>39629</c:v>
                </c:pt>
                <c:pt idx="42">
                  <c:v>39660</c:v>
                </c:pt>
                <c:pt idx="43">
                  <c:v>39691</c:v>
                </c:pt>
                <c:pt idx="44">
                  <c:v>39721</c:v>
                </c:pt>
                <c:pt idx="45">
                  <c:v>39752</c:v>
                </c:pt>
                <c:pt idx="46">
                  <c:v>39782</c:v>
                </c:pt>
                <c:pt idx="47">
                  <c:v>39813</c:v>
                </c:pt>
                <c:pt idx="48">
                  <c:v>39844</c:v>
                </c:pt>
                <c:pt idx="49">
                  <c:v>39872</c:v>
                </c:pt>
                <c:pt idx="50">
                  <c:v>39903</c:v>
                </c:pt>
                <c:pt idx="51">
                  <c:v>39933</c:v>
                </c:pt>
                <c:pt idx="52">
                  <c:v>39964</c:v>
                </c:pt>
                <c:pt idx="53">
                  <c:v>39994</c:v>
                </c:pt>
                <c:pt idx="54">
                  <c:v>40025</c:v>
                </c:pt>
                <c:pt idx="55">
                  <c:v>40056</c:v>
                </c:pt>
                <c:pt idx="56">
                  <c:v>40086</c:v>
                </c:pt>
                <c:pt idx="57">
                  <c:v>40117</c:v>
                </c:pt>
                <c:pt idx="58">
                  <c:v>40147</c:v>
                </c:pt>
                <c:pt idx="59">
                  <c:v>40178</c:v>
                </c:pt>
                <c:pt idx="60">
                  <c:v>40209</c:v>
                </c:pt>
                <c:pt idx="61">
                  <c:v>40237</c:v>
                </c:pt>
                <c:pt idx="62">
                  <c:v>40268</c:v>
                </c:pt>
                <c:pt idx="63">
                  <c:v>40298</c:v>
                </c:pt>
                <c:pt idx="64">
                  <c:v>40329</c:v>
                </c:pt>
                <c:pt idx="65">
                  <c:v>40359</c:v>
                </c:pt>
                <c:pt idx="66">
                  <c:v>40390</c:v>
                </c:pt>
                <c:pt idx="67">
                  <c:v>40421</c:v>
                </c:pt>
                <c:pt idx="68">
                  <c:v>40451</c:v>
                </c:pt>
                <c:pt idx="69">
                  <c:v>40482</c:v>
                </c:pt>
                <c:pt idx="70">
                  <c:v>40512</c:v>
                </c:pt>
                <c:pt idx="71">
                  <c:v>40543</c:v>
                </c:pt>
                <c:pt idx="72">
                  <c:v>40574</c:v>
                </c:pt>
                <c:pt idx="73">
                  <c:v>40602</c:v>
                </c:pt>
                <c:pt idx="74">
                  <c:v>40633</c:v>
                </c:pt>
                <c:pt idx="75">
                  <c:v>40663</c:v>
                </c:pt>
                <c:pt idx="76">
                  <c:v>40694</c:v>
                </c:pt>
                <c:pt idx="77">
                  <c:v>40724</c:v>
                </c:pt>
                <c:pt idx="78">
                  <c:v>40755</c:v>
                </c:pt>
                <c:pt idx="79">
                  <c:v>40786</c:v>
                </c:pt>
                <c:pt idx="80">
                  <c:v>40816</c:v>
                </c:pt>
                <c:pt idx="81">
                  <c:v>40847</c:v>
                </c:pt>
                <c:pt idx="82">
                  <c:v>40877</c:v>
                </c:pt>
                <c:pt idx="83">
                  <c:v>40908</c:v>
                </c:pt>
                <c:pt idx="84">
                  <c:v>40939</c:v>
                </c:pt>
                <c:pt idx="85">
                  <c:v>40968</c:v>
                </c:pt>
                <c:pt idx="86">
                  <c:v>40999</c:v>
                </c:pt>
                <c:pt idx="87">
                  <c:v>41029</c:v>
                </c:pt>
                <c:pt idx="88">
                  <c:v>41060</c:v>
                </c:pt>
              </c:numCache>
            </c:numRef>
          </c:cat>
          <c:val>
            <c:numRef>
              <c:f>Sheet1!$B$2:$B$90</c:f>
              <c:numCache>
                <c:formatCode>###,###,###,###,##0.00_ </c:formatCode>
                <c:ptCount val="89"/>
                <c:pt idx="0">
                  <c:v>52627.83</c:v>
                </c:pt>
                <c:pt idx="1">
                  <c:v>53422.68</c:v>
                </c:pt>
                <c:pt idx="2">
                  <c:v>56380.63</c:v>
                </c:pt>
                <c:pt idx="3">
                  <c:v>59128.07</c:v>
                </c:pt>
                <c:pt idx="4">
                  <c:v>60343.450000000012</c:v>
                </c:pt>
                <c:pt idx="5">
                  <c:v>61427.49</c:v>
                </c:pt>
                <c:pt idx="6">
                  <c:v>62552.5</c:v>
                </c:pt>
                <c:pt idx="7">
                  <c:v>63340.659999999996</c:v>
                </c:pt>
                <c:pt idx="8">
                  <c:v>65444.9</c:v>
                </c:pt>
                <c:pt idx="9">
                  <c:v>67733.14</c:v>
                </c:pt>
                <c:pt idx="10">
                  <c:v>70663.27</c:v>
                </c:pt>
                <c:pt idx="11">
                  <c:v>72592.070000000007</c:v>
                </c:pt>
                <c:pt idx="12">
                  <c:v>73455.759999999995</c:v>
                </c:pt>
                <c:pt idx="13">
                  <c:v>77499.08</c:v>
                </c:pt>
                <c:pt idx="14">
                  <c:v>81149.38</c:v>
                </c:pt>
                <c:pt idx="15">
                  <c:v>82805.73</c:v>
                </c:pt>
                <c:pt idx="16">
                  <c:v>83886.51</c:v>
                </c:pt>
                <c:pt idx="17">
                  <c:v>84182.38</c:v>
                </c:pt>
                <c:pt idx="18">
                  <c:v>86993.08</c:v>
                </c:pt>
                <c:pt idx="19">
                  <c:v>87853.6</c:v>
                </c:pt>
                <c:pt idx="20">
                  <c:v>88698.75</c:v>
                </c:pt>
                <c:pt idx="21">
                  <c:v>91844.43</c:v>
                </c:pt>
                <c:pt idx="22">
                  <c:v>92229.73</c:v>
                </c:pt>
                <c:pt idx="23">
                  <c:v>92452.08</c:v>
                </c:pt>
                <c:pt idx="24">
                  <c:v>96967.09</c:v>
                </c:pt>
                <c:pt idx="25">
                  <c:v>93987.05</c:v>
                </c:pt>
                <c:pt idx="26">
                  <c:v>102303.68000000002</c:v>
                </c:pt>
                <c:pt idx="27">
                  <c:v>103907.68000000002</c:v>
                </c:pt>
                <c:pt idx="28">
                  <c:v>103749.77</c:v>
                </c:pt>
                <c:pt idx="29">
                  <c:v>104210.3</c:v>
                </c:pt>
                <c:pt idx="30">
                  <c:v>106385.39</c:v>
                </c:pt>
                <c:pt idx="31">
                  <c:v>115722.19</c:v>
                </c:pt>
                <c:pt idx="32">
                  <c:v>114905.70999999999</c:v>
                </c:pt>
                <c:pt idx="33">
                  <c:v>115008.23999999999</c:v>
                </c:pt>
                <c:pt idx="34">
                  <c:v>114807.51</c:v>
                </c:pt>
                <c:pt idx="35">
                  <c:v>123338.56</c:v>
                </c:pt>
                <c:pt idx="36">
                  <c:v>122689.73999999999</c:v>
                </c:pt>
                <c:pt idx="37">
                  <c:v>128278.16</c:v>
                </c:pt>
                <c:pt idx="38">
                  <c:v>132423.34999999998</c:v>
                </c:pt>
                <c:pt idx="39">
                  <c:v>136427.81</c:v>
                </c:pt>
                <c:pt idx="40">
                  <c:v>139469.34</c:v>
                </c:pt>
                <c:pt idx="41">
                  <c:v>137405.31</c:v>
                </c:pt>
                <c:pt idx="42">
                  <c:v>137944.59</c:v>
                </c:pt>
                <c:pt idx="43">
                  <c:v>139501.44</c:v>
                </c:pt>
                <c:pt idx="44">
                  <c:v>144725.51999999999</c:v>
                </c:pt>
                <c:pt idx="45">
                  <c:v>148408.44999999998</c:v>
                </c:pt>
                <c:pt idx="46">
                  <c:v>149449.71000000008</c:v>
                </c:pt>
                <c:pt idx="47">
                  <c:v>151102.26</c:v>
                </c:pt>
                <c:pt idx="48">
                  <c:v>148702.15</c:v>
                </c:pt>
                <c:pt idx="49">
                  <c:v>149198.5</c:v>
                </c:pt>
                <c:pt idx="50">
                  <c:v>149809.25</c:v>
                </c:pt>
                <c:pt idx="51">
                  <c:v>153143.04999999999</c:v>
                </c:pt>
                <c:pt idx="52">
                  <c:v>156257.73000000001</c:v>
                </c:pt>
                <c:pt idx="53">
                  <c:v>157732.68</c:v>
                </c:pt>
                <c:pt idx="54">
                  <c:v>159487.63</c:v>
                </c:pt>
                <c:pt idx="55">
                  <c:v>161789.70000000001</c:v>
                </c:pt>
                <c:pt idx="56">
                  <c:v>164855.57</c:v>
                </c:pt>
                <c:pt idx="57">
                  <c:v>166902.47999999998</c:v>
                </c:pt>
                <c:pt idx="58">
                  <c:v>172205.26</c:v>
                </c:pt>
                <c:pt idx="59">
                  <c:v>175294.7</c:v>
                </c:pt>
                <c:pt idx="60">
                  <c:v>175918.37</c:v>
                </c:pt>
                <c:pt idx="61">
                  <c:v>175688.53</c:v>
                </c:pt>
                <c:pt idx="62">
                  <c:v>180812.51</c:v>
                </c:pt>
                <c:pt idx="63">
                  <c:v>185083.12</c:v>
                </c:pt>
                <c:pt idx="64">
                  <c:v>188867.63</c:v>
                </c:pt>
                <c:pt idx="65">
                  <c:v>193202</c:v>
                </c:pt>
                <c:pt idx="66">
                  <c:v>195024.06</c:v>
                </c:pt>
                <c:pt idx="67">
                  <c:v>199617.94999999998</c:v>
                </c:pt>
                <c:pt idx="68">
                  <c:v>200169.44</c:v>
                </c:pt>
                <c:pt idx="69">
                  <c:v>198996.65</c:v>
                </c:pt>
                <c:pt idx="70">
                  <c:v>201795.6</c:v>
                </c:pt>
                <c:pt idx="71">
                  <c:v>201747.96</c:v>
                </c:pt>
                <c:pt idx="72">
                  <c:v>201094.9</c:v>
                </c:pt>
                <c:pt idx="73">
                  <c:v>199149.74000000008</c:v>
                </c:pt>
                <c:pt idx="74">
                  <c:v>200824.61000000004</c:v>
                </c:pt>
                <c:pt idx="75">
                  <c:v>202477.83</c:v>
                </c:pt>
                <c:pt idx="76">
                  <c:v>204618</c:v>
                </c:pt>
                <c:pt idx="77">
                  <c:v>205131.34999999998</c:v>
                </c:pt>
                <c:pt idx="78">
                  <c:v>207303.21000000008</c:v>
                </c:pt>
                <c:pt idx="79">
                  <c:v>208167.38999999993</c:v>
                </c:pt>
                <c:pt idx="80">
                  <c:v>207244.22</c:v>
                </c:pt>
                <c:pt idx="81">
                  <c:v>208485.13</c:v>
                </c:pt>
                <c:pt idx="82">
                  <c:v>210146.72</c:v>
                </c:pt>
                <c:pt idx="83">
                  <c:v>213575.97</c:v>
                </c:pt>
                <c:pt idx="84">
                  <c:v>212723.44999999998</c:v>
                </c:pt>
                <c:pt idx="85">
                  <c:v>216365.8</c:v>
                </c:pt>
                <c:pt idx="86">
                  <c:v>217294.5</c:v>
                </c:pt>
                <c:pt idx="87">
                  <c:v>216349.79</c:v>
                </c:pt>
                <c:pt idx="88">
                  <c:v>217282.04</c:v>
                </c:pt>
              </c:numCache>
            </c:numRef>
          </c:val>
        </c:ser>
        <c:axId val="389039616"/>
        <c:axId val="389041152"/>
      </c:areaChart>
      <c:dateAx>
        <c:axId val="389039616"/>
        <c:scaling>
          <c:orientation val="minMax"/>
        </c:scaling>
        <c:axPos val="b"/>
        <c:numFmt formatCode="yyyy/mm;@" sourceLinked="1"/>
        <c:tickLblPos val="nextTo"/>
        <c:crossAx val="389041152"/>
        <c:crosses val="autoZero"/>
        <c:auto val="1"/>
        <c:lblOffset val="100"/>
        <c:baseTimeUnit val="months"/>
      </c:dateAx>
      <c:valAx>
        <c:axId val="389041152"/>
        <c:scaling>
          <c:orientation val="minMax"/>
        </c:scaling>
        <c:axPos val="l"/>
        <c:numFmt formatCode="###,###,###,###,##0.00_ " sourceLinked="1"/>
        <c:tickLblPos val="nextTo"/>
        <c:crossAx val="389039616"/>
        <c:crosses val="autoZero"/>
        <c:crossBetween val="midCat"/>
      </c:valAx>
    </c:plotArea>
    <c:legend>
      <c:legendPos val="r"/>
      <c:layout>
        <c:manualLayout>
          <c:xMode val="edge"/>
          <c:yMode val="edge"/>
          <c:x val="0.14932650918635171"/>
          <c:y val="0.94050646446971908"/>
          <c:w val="0.79900682414698154"/>
          <c:h val="5.9493535530280965E-2"/>
        </c:manualLayout>
      </c:layout>
    </c:legend>
    <c:plotVisOnly val="1"/>
    <c:dispBlanksAs val="zero"/>
  </c:chart>
  <c:txPr>
    <a:bodyPr/>
    <a:lstStyle/>
    <a:p>
      <a:pPr>
        <a:defRPr sz="1200">
          <a:solidFill>
            <a:schemeClr val="bg1"/>
          </a:solidFill>
        </a:defRPr>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zh-CN"/>
  <c:chart>
    <c:plotArea>
      <c:layout/>
      <c:pieChart>
        <c:varyColors val="1"/>
        <c:ser>
          <c:idx val="0"/>
          <c:order val="0"/>
          <c:dLbls>
            <c:showVal val="1"/>
            <c:showLeaderLines val="1"/>
          </c:dLbls>
          <c:cat>
            <c:strRef>
              <c:f>Wind资讯!$C$14:$C$15</c:f>
              <c:strCache>
                <c:ptCount val="2"/>
                <c:pt idx="0">
                  <c:v>交易所成交占比</c:v>
                </c:pt>
                <c:pt idx="1">
                  <c:v>银行间成交占比</c:v>
                </c:pt>
              </c:strCache>
            </c:strRef>
          </c:cat>
          <c:val>
            <c:numRef>
              <c:f>Wind资讯!$D$14:$D$15</c:f>
              <c:numCache>
                <c:formatCode>0.00_ </c:formatCode>
                <c:ptCount val="2"/>
                <c:pt idx="0">
                  <c:v>11.402748139527707</c:v>
                </c:pt>
                <c:pt idx="1">
                  <c:v>88.597251860472326</c:v>
                </c:pt>
              </c:numCache>
            </c:numRef>
          </c:val>
        </c:ser>
        <c:firstSliceAng val="0"/>
      </c:pieChart>
    </c:plotArea>
    <c:legend>
      <c:legendPos val="r"/>
      <c:layout>
        <c:manualLayout>
          <c:xMode val="edge"/>
          <c:yMode val="edge"/>
          <c:x val="0.72402781548858219"/>
          <c:y val="0.28549922331137184"/>
          <c:w val="0.26447793163785588"/>
          <c:h val="0.27253896834324304"/>
        </c:manualLayout>
      </c:layout>
      <c:txPr>
        <a:bodyPr/>
        <a:lstStyle/>
        <a:p>
          <a:pPr>
            <a:defRPr sz="1400"/>
          </a:pPr>
          <a:endParaRPr lang="zh-CN"/>
        </a:p>
      </c:txPr>
    </c:legend>
    <c:plotVisOnly val="1"/>
    <c:dispBlanksAs val="zero"/>
  </c:chart>
  <c:txPr>
    <a:bodyPr/>
    <a:lstStyle/>
    <a:p>
      <a:pPr>
        <a:defRPr>
          <a:solidFill>
            <a:schemeClr val="bg1"/>
          </a:solidFill>
        </a:defRPr>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zh-CN"/>
  <c:chart>
    <c:plotArea>
      <c:layout/>
      <c:pieChart>
        <c:varyColors val="1"/>
        <c:ser>
          <c:idx val="0"/>
          <c:order val="0"/>
          <c:dLbls>
            <c:showVal val="1"/>
            <c:showLeaderLines val="1"/>
          </c:dLbls>
          <c:cat>
            <c:strRef>
              <c:f>Wind资讯!$C$1:$O$1</c:f>
              <c:strCache>
                <c:ptCount val="13"/>
                <c:pt idx="0">
                  <c:v>国债(%)</c:v>
                </c:pt>
                <c:pt idx="1">
                  <c:v>地方政府债(%)</c:v>
                </c:pt>
                <c:pt idx="2">
                  <c:v>央票(%)</c:v>
                </c:pt>
                <c:pt idx="3">
                  <c:v>金融债(%)</c:v>
                </c:pt>
                <c:pt idx="4">
                  <c:v>企业债(%)</c:v>
                </c:pt>
                <c:pt idx="5">
                  <c:v>公司债(%)</c:v>
                </c:pt>
                <c:pt idx="6">
                  <c:v>中期票据(%)</c:v>
                </c:pt>
                <c:pt idx="7">
                  <c:v>短期融资券(%)</c:v>
                </c:pt>
                <c:pt idx="8">
                  <c:v>国际机构债(%)</c:v>
                </c:pt>
                <c:pt idx="9">
                  <c:v>政府支持机构债(%)</c:v>
                </c:pt>
                <c:pt idx="10">
                  <c:v>资产支持债券(%)</c:v>
                </c:pt>
                <c:pt idx="11">
                  <c:v>可转债(%)</c:v>
                </c:pt>
                <c:pt idx="12">
                  <c:v>可分离债(%)</c:v>
                </c:pt>
              </c:strCache>
            </c:strRef>
          </c:cat>
          <c:val>
            <c:numRef>
              <c:f>Wind资讯!$C$2:$O$2</c:f>
              <c:numCache>
                <c:formatCode>#,##0.00</c:formatCode>
                <c:ptCount val="13"/>
                <c:pt idx="0">
                  <c:v>13.544954037637092</c:v>
                </c:pt>
                <c:pt idx="1">
                  <c:v>1.0370344845389798</c:v>
                </c:pt>
                <c:pt idx="2">
                  <c:v>18.6519464650336</c:v>
                </c:pt>
                <c:pt idx="3">
                  <c:v>30.210653459246021</c:v>
                </c:pt>
                <c:pt idx="4">
                  <c:v>7.802965672565314</c:v>
                </c:pt>
                <c:pt idx="5">
                  <c:v>9.6441234658994845E-2</c:v>
                </c:pt>
                <c:pt idx="6">
                  <c:v>19.41788770906636</c:v>
                </c:pt>
                <c:pt idx="7">
                  <c:v>8.100251779677043</c:v>
                </c:pt>
                <c:pt idx="8">
                  <c:v>5.5368541885202252E-2</c:v>
                </c:pt>
                <c:pt idx="9">
                  <c:v>0.68078159920436643</c:v>
                </c:pt>
                <c:pt idx="10">
                  <c:v>1.3994467862390165E-4</c:v>
                </c:pt>
                <c:pt idx="11">
                  <c:v>0.3342176748585044</c:v>
                </c:pt>
                <c:pt idx="12">
                  <c:v>6.7357396950034107E-2</c:v>
                </c:pt>
              </c:numCache>
            </c:numRef>
          </c:val>
        </c:ser>
        <c:firstSliceAng val="0"/>
      </c:pieChart>
    </c:plotArea>
    <c:legend>
      <c:legendPos val="r"/>
      <c:layout>
        <c:manualLayout>
          <c:xMode val="edge"/>
          <c:yMode val="edge"/>
          <c:x val="0.74889949218304319"/>
          <c:y val="3.5979096362954641E-2"/>
          <c:w val="0.24023094259956648"/>
          <c:h val="0.91018443007124106"/>
        </c:manualLayout>
      </c:layout>
      <c:txPr>
        <a:bodyPr/>
        <a:lstStyle/>
        <a:p>
          <a:pPr>
            <a:defRPr sz="1100"/>
          </a:pPr>
          <a:endParaRPr lang="zh-CN"/>
        </a:p>
      </c:txPr>
    </c:legend>
    <c:plotVisOnly val="1"/>
    <c:dispBlanksAs val="zero"/>
  </c:chart>
  <c:txPr>
    <a:bodyPr/>
    <a:lstStyle/>
    <a:p>
      <a:pPr>
        <a:defRPr>
          <a:solidFill>
            <a:schemeClr val="bg1"/>
          </a:solidFill>
        </a:defRPr>
      </a:pPr>
      <a:endParaRPr lang="zh-CN"/>
    </a:p>
  </c:txPr>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4DA3D8-449B-45B8-A64A-5098B6FE206E}"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zh-CN" altLang="en-US"/>
        </a:p>
      </dgm:t>
    </dgm:pt>
    <dgm:pt modelId="{0A3D9FCD-0E0F-4DC0-A068-FCE4C5F2AB6A}">
      <dgm:prSet/>
      <dgm:spPr/>
      <dgm:t>
        <a:bodyPr vert="vert"/>
        <a:lstStyle/>
        <a:p>
          <a:pPr rtl="0"/>
          <a:r>
            <a:rPr lang="zh-CN" dirty="0" smtClean="0">
              <a:solidFill>
                <a:schemeClr val="bg1"/>
              </a:solidFill>
            </a:rPr>
            <a:t>全国银行间市场主体</a:t>
          </a:r>
          <a:endParaRPr lang="zh-CN" dirty="0">
            <a:solidFill>
              <a:schemeClr val="bg1"/>
            </a:solidFill>
          </a:endParaRPr>
        </a:p>
      </dgm:t>
    </dgm:pt>
    <dgm:pt modelId="{6140E2E2-1A96-489F-A4B2-6222FF809D2D}" type="parTrans" cxnId="{A034617E-38F3-461A-AC76-209A6DEFE864}">
      <dgm:prSet/>
      <dgm:spPr/>
      <dgm:t>
        <a:bodyPr/>
        <a:lstStyle/>
        <a:p>
          <a:endParaRPr lang="zh-CN" altLang="en-US"/>
        </a:p>
      </dgm:t>
    </dgm:pt>
    <dgm:pt modelId="{03C3B2F5-5C2B-404E-A5E2-787E52BE3483}" type="sibTrans" cxnId="{A034617E-38F3-461A-AC76-209A6DEFE864}">
      <dgm:prSet/>
      <dgm:spPr/>
      <dgm:t>
        <a:bodyPr/>
        <a:lstStyle/>
        <a:p>
          <a:endParaRPr lang="zh-CN" altLang="en-US"/>
        </a:p>
      </dgm:t>
    </dgm:pt>
    <dgm:pt modelId="{6D99F4A6-9778-46F4-B78B-EC9FBD7E1796}" type="pres">
      <dgm:prSet presAssocID="{3F4DA3D8-449B-45B8-A64A-5098B6FE206E}" presName="Name0" presStyleCnt="0">
        <dgm:presLayoutVars>
          <dgm:chPref val="1"/>
          <dgm:dir/>
          <dgm:animOne val="branch"/>
          <dgm:animLvl val="lvl"/>
          <dgm:resizeHandles val="exact"/>
        </dgm:presLayoutVars>
      </dgm:prSet>
      <dgm:spPr/>
      <dgm:t>
        <a:bodyPr/>
        <a:lstStyle/>
        <a:p>
          <a:endParaRPr lang="zh-CN" altLang="en-US"/>
        </a:p>
      </dgm:t>
    </dgm:pt>
    <dgm:pt modelId="{DD586E1D-25A0-4C23-B604-832DE83BE600}" type="pres">
      <dgm:prSet presAssocID="{0A3D9FCD-0E0F-4DC0-A068-FCE4C5F2AB6A}" presName="root1" presStyleCnt="0"/>
      <dgm:spPr/>
    </dgm:pt>
    <dgm:pt modelId="{61AC5C60-3D23-4D7A-88B1-6EA94504479F}" type="pres">
      <dgm:prSet presAssocID="{0A3D9FCD-0E0F-4DC0-A068-FCE4C5F2AB6A}" presName="LevelOneTextNode" presStyleLbl="node0" presStyleIdx="0" presStyleCnt="1" custLinFactX="-100000" custLinFactNeighborX="-118059" custLinFactNeighborY="2326">
        <dgm:presLayoutVars>
          <dgm:chPref val="3"/>
        </dgm:presLayoutVars>
      </dgm:prSet>
      <dgm:spPr/>
      <dgm:t>
        <a:bodyPr/>
        <a:lstStyle/>
        <a:p>
          <a:endParaRPr lang="zh-CN" altLang="en-US"/>
        </a:p>
      </dgm:t>
    </dgm:pt>
    <dgm:pt modelId="{CB3CADC1-54DD-465E-B6E1-5A44F4FA464A}" type="pres">
      <dgm:prSet presAssocID="{0A3D9FCD-0E0F-4DC0-A068-FCE4C5F2AB6A}" presName="level2hierChild" presStyleCnt="0"/>
      <dgm:spPr/>
    </dgm:pt>
  </dgm:ptLst>
  <dgm:cxnLst>
    <dgm:cxn modelId="{A034617E-38F3-461A-AC76-209A6DEFE864}" srcId="{3F4DA3D8-449B-45B8-A64A-5098B6FE206E}" destId="{0A3D9FCD-0E0F-4DC0-A068-FCE4C5F2AB6A}" srcOrd="0" destOrd="0" parTransId="{6140E2E2-1A96-489F-A4B2-6222FF809D2D}" sibTransId="{03C3B2F5-5C2B-404E-A5E2-787E52BE3483}"/>
    <dgm:cxn modelId="{1D364994-13D2-4E7C-A8B1-4BAC2E9219CF}" type="presOf" srcId="{0A3D9FCD-0E0F-4DC0-A068-FCE4C5F2AB6A}" destId="{61AC5C60-3D23-4D7A-88B1-6EA94504479F}" srcOrd="0" destOrd="0" presId="urn:microsoft.com/office/officeart/2008/layout/HorizontalMultiLevelHierarchy"/>
    <dgm:cxn modelId="{4604F349-DBD8-4326-8D7B-1E9B7F096F21}" type="presOf" srcId="{3F4DA3D8-449B-45B8-A64A-5098B6FE206E}" destId="{6D99F4A6-9778-46F4-B78B-EC9FBD7E1796}" srcOrd="0" destOrd="0" presId="urn:microsoft.com/office/officeart/2008/layout/HorizontalMultiLevelHierarchy"/>
    <dgm:cxn modelId="{D8E9E82B-3109-4687-A0F7-D896D69B311A}" type="presParOf" srcId="{6D99F4A6-9778-46F4-B78B-EC9FBD7E1796}" destId="{DD586E1D-25A0-4C23-B604-832DE83BE600}" srcOrd="0" destOrd="0" presId="urn:microsoft.com/office/officeart/2008/layout/HorizontalMultiLevelHierarchy"/>
    <dgm:cxn modelId="{39944288-87C3-47E1-A0A7-C2FF82985D71}" type="presParOf" srcId="{DD586E1D-25A0-4C23-B604-832DE83BE600}" destId="{61AC5C60-3D23-4D7A-88B1-6EA94504479F}" srcOrd="0" destOrd="0" presId="urn:microsoft.com/office/officeart/2008/layout/HorizontalMultiLevelHierarchy"/>
    <dgm:cxn modelId="{D65CF3BD-8FA5-4120-BC76-CE699D234825}" type="presParOf" srcId="{DD586E1D-25A0-4C23-B604-832DE83BE600}" destId="{CB3CADC1-54DD-465E-B6E1-5A44F4FA464A}" srcOrd="1" destOrd="0" presId="urn:microsoft.com/office/officeart/2008/layout/HorizontalMultiLevelHierarchy"/>
  </dgm:cxnLst>
  <dgm:bg/>
  <dgm:whole/>
</dgm:dataModel>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image" Target="../media/image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018" name="Rectangle 2"/>
          <p:cNvSpPr>
            <a:spLocks noGrp="1" noChangeArrowheads="1"/>
          </p:cNvSpPr>
          <p:nvPr>
            <p:ph type="hdr" sz="quarter"/>
          </p:nvPr>
        </p:nvSpPr>
        <p:spPr bwMode="auto">
          <a:xfrm>
            <a:off x="0"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solidFill>
                  <a:schemeClr val="tx1"/>
                </a:solidFill>
                <a:latin typeface="Arial" charset="0"/>
                <a:ea typeface="+mn-ea"/>
              </a:defRPr>
            </a:lvl1pPr>
          </a:lstStyle>
          <a:p>
            <a:pPr>
              <a:defRPr/>
            </a:pPr>
            <a:endParaRPr lang="zh-CN" altLang="en-US"/>
          </a:p>
        </p:txBody>
      </p:sp>
      <p:sp>
        <p:nvSpPr>
          <p:cNvPr id="86019" name="Rectangle 3"/>
          <p:cNvSpPr>
            <a:spLocks noGrp="1" noChangeArrowheads="1"/>
          </p:cNvSpPr>
          <p:nvPr>
            <p:ph type="dt" sz="quarter" idx="1"/>
          </p:nvPr>
        </p:nvSpPr>
        <p:spPr bwMode="auto">
          <a:xfrm>
            <a:off x="4022725"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Arial" charset="0"/>
                <a:ea typeface="+mn-ea"/>
              </a:defRPr>
            </a:lvl1pPr>
          </a:lstStyle>
          <a:p>
            <a:pPr>
              <a:defRPr/>
            </a:pPr>
            <a:endParaRPr lang="en-US" altLang="zh-CN"/>
          </a:p>
        </p:txBody>
      </p:sp>
      <p:sp>
        <p:nvSpPr>
          <p:cNvPr id="86020" name="Rectangle 4"/>
          <p:cNvSpPr>
            <a:spLocks noGrp="1" noChangeArrowheads="1"/>
          </p:cNvSpPr>
          <p:nvPr>
            <p:ph type="ftr" sz="quarter" idx="2"/>
          </p:nvPr>
        </p:nvSpPr>
        <p:spPr bwMode="auto">
          <a:xfrm>
            <a:off x="0"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solidFill>
                  <a:schemeClr val="tx1"/>
                </a:solidFill>
                <a:latin typeface="Arial" charset="0"/>
                <a:ea typeface="+mn-ea"/>
              </a:defRPr>
            </a:lvl1pPr>
          </a:lstStyle>
          <a:p>
            <a:pPr>
              <a:defRPr/>
            </a:pPr>
            <a:endParaRPr lang="en-US" altLang="zh-CN"/>
          </a:p>
        </p:txBody>
      </p:sp>
      <p:sp>
        <p:nvSpPr>
          <p:cNvPr id="86021" name="Rectangle 5"/>
          <p:cNvSpPr>
            <a:spLocks noGrp="1" noChangeArrowheads="1"/>
          </p:cNvSpPr>
          <p:nvPr>
            <p:ph type="sldNum" sz="quarter" idx="3"/>
          </p:nvPr>
        </p:nvSpPr>
        <p:spPr bwMode="auto">
          <a:xfrm>
            <a:off x="4022725"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Arial" charset="0"/>
                <a:ea typeface="+mn-ea"/>
              </a:defRPr>
            </a:lvl1pPr>
          </a:lstStyle>
          <a:p>
            <a:pPr>
              <a:defRPr/>
            </a:pPr>
            <a:fld id="{5D6B950C-EA96-4F46-9E43-CBCD566C0D07}"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8722" name="Rectangle 2"/>
          <p:cNvSpPr>
            <a:spLocks noGrp="1" noChangeArrowheads="1"/>
          </p:cNvSpPr>
          <p:nvPr>
            <p:ph type="hdr" sz="quarter"/>
          </p:nvPr>
        </p:nvSpPr>
        <p:spPr bwMode="auto">
          <a:xfrm>
            <a:off x="0"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solidFill>
                  <a:schemeClr val="tx1"/>
                </a:solidFill>
                <a:latin typeface="Arial" charset="0"/>
                <a:ea typeface="+mn-ea"/>
              </a:defRPr>
            </a:lvl1pPr>
          </a:lstStyle>
          <a:p>
            <a:pPr>
              <a:defRPr/>
            </a:pPr>
            <a:endParaRPr lang="zh-CN" altLang="en-US"/>
          </a:p>
        </p:txBody>
      </p:sp>
      <p:sp>
        <p:nvSpPr>
          <p:cNvPr id="158723" name="Rectangle 3"/>
          <p:cNvSpPr>
            <a:spLocks noGrp="1" noChangeArrowheads="1"/>
          </p:cNvSpPr>
          <p:nvPr>
            <p:ph type="dt" idx="1"/>
          </p:nvPr>
        </p:nvSpPr>
        <p:spPr bwMode="auto">
          <a:xfrm>
            <a:off x="4022725"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Arial" charset="0"/>
                <a:ea typeface="+mn-ea"/>
              </a:defRPr>
            </a:lvl1pPr>
          </a:lstStyle>
          <a:p>
            <a:pPr>
              <a:defRPr/>
            </a:pPr>
            <a:endParaRPr lang="en-US" altLang="zh-CN"/>
          </a:p>
        </p:txBody>
      </p:sp>
      <p:sp>
        <p:nvSpPr>
          <p:cNvPr id="51204" name="Rectangle 4"/>
          <p:cNvSpPr>
            <a:spLocks noGrp="1" noRot="1" noChangeAspect="1" noChangeArrowheads="1" noTextEdit="1"/>
          </p:cNvSpPr>
          <p:nvPr>
            <p:ph type="sldImg" idx="2"/>
          </p:nvPr>
        </p:nvSpPr>
        <p:spPr bwMode="auto">
          <a:xfrm>
            <a:off x="1303338" y="674688"/>
            <a:ext cx="4495800" cy="3371850"/>
          </a:xfrm>
          <a:prstGeom prst="rect">
            <a:avLst/>
          </a:prstGeom>
          <a:noFill/>
          <a:ln w="9525">
            <a:solidFill>
              <a:srgbClr val="000000"/>
            </a:solidFill>
            <a:miter lim="800000"/>
            <a:headEnd/>
            <a:tailEnd/>
          </a:ln>
        </p:spPr>
      </p:sp>
      <p:sp>
        <p:nvSpPr>
          <p:cNvPr id="158725" name="Rectangle 5"/>
          <p:cNvSpPr>
            <a:spLocks noGrp="1" noChangeArrowheads="1"/>
          </p:cNvSpPr>
          <p:nvPr>
            <p:ph type="body" sz="quarter" idx="3"/>
          </p:nvPr>
        </p:nvSpPr>
        <p:spPr bwMode="auto">
          <a:xfrm>
            <a:off x="709613" y="4270375"/>
            <a:ext cx="5683250" cy="40465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158726" name="Rectangle 6"/>
          <p:cNvSpPr>
            <a:spLocks noGrp="1" noChangeArrowheads="1"/>
          </p:cNvSpPr>
          <p:nvPr>
            <p:ph type="ftr" sz="quarter" idx="4"/>
          </p:nvPr>
        </p:nvSpPr>
        <p:spPr bwMode="auto">
          <a:xfrm>
            <a:off x="0"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solidFill>
                  <a:schemeClr val="tx1"/>
                </a:solidFill>
                <a:latin typeface="Arial" charset="0"/>
                <a:ea typeface="+mn-ea"/>
              </a:defRPr>
            </a:lvl1pPr>
          </a:lstStyle>
          <a:p>
            <a:pPr>
              <a:defRPr/>
            </a:pPr>
            <a:endParaRPr lang="en-US" altLang="zh-CN"/>
          </a:p>
        </p:txBody>
      </p:sp>
      <p:sp>
        <p:nvSpPr>
          <p:cNvPr id="158727" name="Rectangle 7"/>
          <p:cNvSpPr>
            <a:spLocks noGrp="1" noChangeArrowheads="1"/>
          </p:cNvSpPr>
          <p:nvPr>
            <p:ph type="sldNum" sz="quarter" idx="5"/>
          </p:nvPr>
        </p:nvSpPr>
        <p:spPr bwMode="auto">
          <a:xfrm>
            <a:off x="4022725"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Arial" charset="0"/>
                <a:ea typeface="+mn-ea"/>
              </a:defRPr>
            </a:lvl1pPr>
          </a:lstStyle>
          <a:p>
            <a:pPr>
              <a:defRPr/>
            </a:pPr>
            <a:fld id="{06CF758C-6657-42F7-AE16-8CBE5F641C27}"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06CF758C-6657-42F7-AE16-8CBE5F641C27}" type="slidenum">
              <a:rPr lang="zh-CN" altLang="en-US" smtClean="0"/>
              <a:pPr>
                <a:defRPr/>
              </a:pPr>
              <a:t>5</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a:ln/>
        </p:spPr>
      </p:sp>
      <p:sp>
        <p:nvSpPr>
          <p:cNvPr id="52227" name="备注占位符 2"/>
          <p:cNvSpPr>
            <a:spLocks noGrp="1"/>
          </p:cNvSpPr>
          <p:nvPr>
            <p:ph type="body" idx="1"/>
          </p:nvPr>
        </p:nvSpPr>
        <p:spPr>
          <a:noFill/>
          <a:ln/>
        </p:spPr>
        <p:txBody>
          <a:bodyPr/>
          <a:lstStyle/>
          <a:p>
            <a:endParaRPr lang="zh-CN" altLang="en-US" smtClean="0">
              <a:ea typeface="宋体" charset="-122"/>
            </a:endParaRPr>
          </a:p>
        </p:txBody>
      </p:sp>
      <p:sp>
        <p:nvSpPr>
          <p:cNvPr id="52228" name="灯片编号占位符 3"/>
          <p:cNvSpPr>
            <a:spLocks noGrp="1"/>
          </p:cNvSpPr>
          <p:nvPr>
            <p:ph type="sldNum" sz="quarter" idx="5"/>
          </p:nvPr>
        </p:nvSpPr>
        <p:spPr>
          <a:noFill/>
        </p:spPr>
        <p:txBody>
          <a:bodyPr/>
          <a:lstStyle/>
          <a:p>
            <a:fld id="{482AC464-3C7E-4141-9518-81A24B1370A6}" type="slidenum">
              <a:rPr lang="zh-CN" altLang="en-US" smtClean="0"/>
              <a:pPr/>
              <a:t>6</a:t>
            </a:fld>
            <a:endParaRPr lang="en-US" altLang="zh-C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Text Box 14"/>
          <p:cNvSpPr txBox="1">
            <a:spLocks noChangeArrowheads="1"/>
          </p:cNvSpPr>
          <p:nvPr/>
        </p:nvSpPr>
        <p:spPr bwMode="auto">
          <a:xfrm>
            <a:off x="3657600" y="5562600"/>
            <a:ext cx="1841500" cy="793750"/>
          </a:xfrm>
          <a:prstGeom prst="rect">
            <a:avLst/>
          </a:prstGeom>
          <a:noFill/>
          <a:ln w="9525">
            <a:noFill/>
            <a:miter lim="800000"/>
            <a:headEnd/>
            <a:tailEnd/>
          </a:ln>
          <a:effectLst/>
        </p:spPr>
        <p:txBody>
          <a:bodyPr>
            <a:spAutoFit/>
          </a:bodyPr>
          <a:lstStyle/>
          <a:p>
            <a:pPr algn="ctr">
              <a:defRPr/>
            </a:pPr>
            <a:r>
              <a:rPr lang="en-US" altLang="zh-CN" sz="1800">
                <a:solidFill>
                  <a:schemeClr val="tx2"/>
                </a:solidFill>
                <a:latin typeface="Arial" charset="0"/>
                <a:ea typeface="宋体" pitchFamily="2" charset="-122"/>
              </a:rPr>
              <a:t>Company</a:t>
            </a:r>
          </a:p>
          <a:p>
            <a:pPr algn="ctr">
              <a:defRPr/>
            </a:pPr>
            <a:r>
              <a:rPr lang="en-US" altLang="zh-CN" sz="2800" b="1">
                <a:solidFill>
                  <a:schemeClr val="tx2"/>
                </a:solidFill>
                <a:ea typeface="宋体" pitchFamily="2" charset="-122"/>
              </a:rPr>
              <a:t>LOGO</a:t>
            </a:r>
          </a:p>
        </p:txBody>
      </p:sp>
      <p:sp>
        <p:nvSpPr>
          <p:cNvPr id="3074" name="Rectangle 2"/>
          <p:cNvSpPr>
            <a:spLocks noGrp="1" noChangeArrowheads="1"/>
          </p:cNvSpPr>
          <p:nvPr>
            <p:ph type="ctrTitle"/>
          </p:nvPr>
        </p:nvSpPr>
        <p:spPr>
          <a:xfrm>
            <a:off x="228600" y="1905000"/>
            <a:ext cx="8686800" cy="762000"/>
          </a:xfrm>
        </p:spPr>
        <p:txBody>
          <a:bodyPr/>
          <a:lstStyle>
            <a:lvl1pPr>
              <a:defRPr sz="4000" b="1">
                <a:solidFill>
                  <a:schemeClr val="bg1"/>
                </a:solidFill>
              </a:defRPr>
            </a:lvl1pPr>
          </a:lstStyle>
          <a:p>
            <a:r>
              <a:rPr lang="en-US" altLang="zh-CN"/>
              <a:t>Click to edit Master title style</a:t>
            </a:r>
          </a:p>
        </p:txBody>
      </p:sp>
      <p:sp>
        <p:nvSpPr>
          <p:cNvPr id="3075" name="Rectangle 3"/>
          <p:cNvSpPr>
            <a:spLocks noGrp="1" noChangeArrowheads="1"/>
          </p:cNvSpPr>
          <p:nvPr>
            <p:ph type="subTitle" idx="1"/>
          </p:nvPr>
        </p:nvSpPr>
        <p:spPr bwMode="black">
          <a:xfrm>
            <a:off x="914400" y="4495800"/>
            <a:ext cx="7467600" cy="609600"/>
          </a:xfrm>
        </p:spPr>
        <p:txBody>
          <a:bodyPr/>
          <a:lstStyle>
            <a:lvl1pPr marL="0" indent="0" algn="ctr">
              <a:buFont typeface="Wingdings" pitchFamily="2" charset="2"/>
              <a:buNone/>
              <a:defRPr sz="1800" b="1"/>
            </a:lvl1pPr>
          </a:lstStyle>
          <a:p>
            <a:r>
              <a:rPr lang="en-US" altLang="zh-CN"/>
              <a:t>Click to edit Master subtitle style</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228600" y="1143000"/>
            <a:ext cx="8610600" cy="52482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1027" name="Rectangle 2"/>
          <p:cNvSpPr>
            <a:spLocks noGrp="1" noChangeArrowheads="1"/>
          </p:cNvSpPr>
          <p:nvPr>
            <p:ph type="title"/>
          </p:nvPr>
        </p:nvSpPr>
        <p:spPr bwMode="black">
          <a:xfrm>
            <a:off x="228600" y="152400"/>
            <a:ext cx="8610600" cy="67151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title style</a:t>
            </a:r>
          </a:p>
        </p:txBody>
      </p:sp>
    </p:spTree>
  </p:cSld>
  <p:clrMap bg1="dk2" tx1="lt1" bg2="dk1" tx2="lt2" accent1="accent1" accent2="accent2" accent3="accent3" accent4="accent4" accent5="accent5" accent6="accent6" hlink="hlink" folHlink="folHlink"/>
  <p:sldLayoutIdLst>
    <p:sldLayoutId id="2147483692" r:id="rId1"/>
  </p:sldLayoutIdLst>
  <p:hf hdr="0" ftr="0" dt="0"/>
  <p:txStyles>
    <p:titleStyle>
      <a:lvl1pPr algn="ctr" rtl="0" eaLnBrk="0" fontAlgn="base" hangingPunct="0">
        <a:spcBef>
          <a:spcPct val="0"/>
        </a:spcBef>
        <a:spcAft>
          <a:spcPct val="0"/>
        </a:spcAft>
        <a:defRPr sz="3200">
          <a:solidFill>
            <a:srgbClr val="99CCFF"/>
          </a:solidFill>
          <a:latin typeface="Arial" charset="0"/>
          <a:ea typeface="+mj-ea"/>
          <a:cs typeface="+mj-cs"/>
        </a:defRPr>
      </a:lvl1pPr>
      <a:lvl2pPr algn="ctr" rtl="0" eaLnBrk="0" fontAlgn="base" hangingPunct="0">
        <a:spcBef>
          <a:spcPct val="0"/>
        </a:spcBef>
        <a:spcAft>
          <a:spcPct val="0"/>
        </a:spcAft>
        <a:defRPr sz="3200">
          <a:solidFill>
            <a:srgbClr val="99CCFF"/>
          </a:solidFill>
          <a:latin typeface="Arial" charset="0"/>
        </a:defRPr>
      </a:lvl2pPr>
      <a:lvl3pPr algn="ctr" rtl="0" eaLnBrk="0" fontAlgn="base" hangingPunct="0">
        <a:spcBef>
          <a:spcPct val="0"/>
        </a:spcBef>
        <a:spcAft>
          <a:spcPct val="0"/>
        </a:spcAft>
        <a:defRPr sz="3200">
          <a:solidFill>
            <a:srgbClr val="99CCFF"/>
          </a:solidFill>
          <a:latin typeface="Arial" charset="0"/>
        </a:defRPr>
      </a:lvl3pPr>
      <a:lvl4pPr algn="ctr" rtl="0" eaLnBrk="0" fontAlgn="base" hangingPunct="0">
        <a:spcBef>
          <a:spcPct val="0"/>
        </a:spcBef>
        <a:spcAft>
          <a:spcPct val="0"/>
        </a:spcAft>
        <a:defRPr sz="3200">
          <a:solidFill>
            <a:srgbClr val="99CCFF"/>
          </a:solidFill>
          <a:latin typeface="Arial" charset="0"/>
        </a:defRPr>
      </a:lvl4pPr>
      <a:lvl5pPr algn="ctr" rtl="0" eaLnBrk="0" fontAlgn="base" hangingPunct="0">
        <a:spcBef>
          <a:spcPct val="0"/>
        </a:spcBef>
        <a:spcAft>
          <a:spcPct val="0"/>
        </a:spcAft>
        <a:defRPr sz="3200">
          <a:solidFill>
            <a:srgbClr val="99CCFF"/>
          </a:solidFill>
          <a:latin typeface="Arial" charset="0"/>
        </a:defRPr>
      </a:lvl5pPr>
      <a:lvl6pPr marL="457200" algn="ctr" rtl="0" fontAlgn="base">
        <a:spcBef>
          <a:spcPct val="0"/>
        </a:spcBef>
        <a:spcAft>
          <a:spcPct val="0"/>
        </a:spcAft>
        <a:defRPr sz="3200">
          <a:solidFill>
            <a:srgbClr val="99CCFF"/>
          </a:solidFill>
          <a:latin typeface="Verdana" pitchFamily="34" charset="0"/>
        </a:defRPr>
      </a:lvl6pPr>
      <a:lvl7pPr marL="914400" algn="ctr" rtl="0" fontAlgn="base">
        <a:spcBef>
          <a:spcPct val="0"/>
        </a:spcBef>
        <a:spcAft>
          <a:spcPct val="0"/>
        </a:spcAft>
        <a:defRPr sz="3200">
          <a:solidFill>
            <a:srgbClr val="99CCFF"/>
          </a:solidFill>
          <a:latin typeface="Verdana" pitchFamily="34" charset="0"/>
        </a:defRPr>
      </a:lvl7pPr>
      <a:lvl8pPr marL="1371600" algn="ctr" rtl="0" fontAlgn="base">
        <a:spcBef>
          <a:spcPct val="0"/>
        </a:spcBef>
        <a:spcAft>
          <a:spcPct val="0"/>
        </a:spcAft>
        <a:defRPr sz="3200">
          <a:solidFill>
            <a:srgbClr val="99CCFF"/>
          </a:solidFill>
          <a:latin typeface="Verdana" pitchFamily="34" charset="0"/>
        </a:defRPr>
      </a:lvl8pPr>
      <a:lvl9pPr marL="1828800" algn="ctr" rtl="0" fontAlgn="base">
        <a:spcBef>
          <a:spcPct val="0"/>
        </a:spcBef>
        <a:spcAft>
          <a:spcPct val="0"/>
        </a:spcAft>
        <a:defRPr sz="3200">
          <a:solidFill>
            <a:srgbClr val="99CCFF"/>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400">
          <a:solidFill>
            <a:schemeClr val="tx2"/>
          </a:solidFill>
          <a:latin typeface="Arial" charset="0"/>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0" fontAlgn="base" hangingPunct="0">
        <a:spcBef>
          <a:spcPct val="20000"/>
        </a:spcBef>
        <a:spcAft>
          <a:spcPct val="0"/>
        </a:spcAft>
        <a:buClr>
          <a:schemeClr val="tx1"/>
        </a:buClr>
        <a:buChar char="•"/>
        <a:defRPr sz="2400">
          <a:solidFill>
            <a:schemeClr val="tx2"/>
          </a:solidFill>
          <a:latin typeface="Arial" charset="0"/>
        </a:defRPr>
      </a:lvl3pPr>
      <a:lvl4pPr marL="1600200" indent="-228600" algn="l" rtl="0" eaLnBrk="0" fontAlgn="base" hangingPunct="0">
        <a:spcBef>
          <a:spcPct val="20000"/>
        </a:spcBef>
        <a:spcAft>
          <a:spcPct val="0"/>
        </a:spcAft>
        <a:buChar char="–"/>
        <a:defRPr sz="2000">
          <a:solidFill>
            <a:schemeClr val="tx2"/>
          </a:solidFill>
          <a:latin typeface="Arial" charset="0"/>
        </a:defRPr>
      </a:lvl4pPr>
      <a:lvl5pPr marL="2057400" indent="-228600" algn="l" rtl="0" eaLnBrk="0" fontAlgn="base" hangingPunct="0">
        <a:spcBef>
          <a:spcPct val="20000"/>
        </a:spcBef>
        <a:spcAft>
          <a:spcPct val="0"/>
        </a:spcAft>
        <a:buChar char="»"/>
        <a:defRPr sz="2000">
          <a:solidFill>
            <a:schemeClr val="tx2"/>
          </a:solidFill>
          <a:latin typeface="Arial" charset="0"/>
        </a:defRPr>
      </a:lvl5pPr>
      <a:lvl6pPr marL="2514600" indent="-228600" algn="l" rtl="0" fontAlgn="base">
        <a:spcBef>
          <a:spcPct val="20000"/>
        </a:spcBef>
        <a:spcAft>
          <a:spcPct val="0"/>
        </a:spcAft>
        <a:buChar char="»"/>
        <a:defRPr sz="2000">
          <a:solidFill>
            <a:schemeClr val="tx2"/>
          </a:solidFill>
          <a:latin typeface="+mn-lt"/>
        </a:defRPr>
      </a:lvl6pPr>
      <a:lvl7pPr marL="2971800" indent="-228600" algn="l" rtl="0" fontAlgn="base">
        <a:spcBef>
          <a:spcPct val="20000"/>
        </a:spcBef>
        <a:spcAft>
          <a:spcPct val="0"/>
        </a:spcAft>
        <a:buChar char="»"/>
        <a:defRPr sz="2000">
          <a:solidFill>
            <a:schemeClr val="tx2"/>
          </a:solidFill>
          <a:latin typeface="+mn-lt"/>
        </a:defRPr>
      </a:lvl7pPr>
      <a:lvl8pPr marL="3429000" indent="-228600" algn="l" rtl="0" fontAlgn="base">
        <a:spcBef>
          <a:spcPct val="20000"/>
        </a:spcBef>
        <a:spcAft>
          <a:spcPct val="0"/>
        </a:spcAft>
        <a:buChar char="»"/>
        <a:defRPr sz="2000">
          <a:solidFill>
            <a:schemeClr val="tx2"/>
          </a:solidFill>
          <a:latin typeface="+mn-lt"/>
        </a:defRPr>
      </a:lvl8pPr>
      <a:lvl9pPr marL="3886200" indent="-228600" algn="l" rtl="0" fontAlgn="base">
        <a:spcBef>
          <a:spcPct val="20000"/>
        </a:spcBef>
        <a:spcAft>
          <a:spcPct val="0"/>
        </a:spcAft>
        <a:buChar char="»"/>
        <a:defRPr sz="2000">
          <a:solidFill>
            <a:schemeClr val="tx2"/>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oleObject" Target="../embeddings/Microsoft_Office_Excel___2.xls"/><Relationship Id="rId4" Type="http://schemas.openxmlformats.org/officeDocument/2006/relationships/oleObject" Target="../embeddings/Microsoft_Office_Excel___1.xls"/></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9"/>
          <p:cNvSpPr>
            <a:spLocks noChangeArrowheads="1"/>
          </p:cNvSpPr>
          <p:nvPr/>
        </p:nvSpPr>
        <p:spPr bwMode="auto">
          <a:xfrm>
            <a:off x="-676275" y="3244850"/>
            <a:ext cx="184150" cy="366713"/>
          </a:xfrm>
          <a:prstGeom prst="rect">
            <a:avLst/>
          </a:prstGeom>
          <a:noFill/>
          <a:ln w="9525">
            <a:noFill/>
            <a:miter lim="800000"/>
            <a:headEnd/>
            <a:tailEnd/>
          </a:ln>
        </p:spPr>
        <p:txBody>
          <a:bodyPr wrap="none" anchor="ctr">
            <a:spAutoFit/>
          </a:bodyPr>
          <a:lstStyle/>
          <a:p>
            <a:endParaRPr lang="zh-CN" altLang="en-US" sz="1800">
              <a:solidFill>
                <a:schemeClr val="tx1"/>
              </a:solidFill>
              <a:latin typeface="Arial" charset="0"/>
            </a:endParaRPr>
          </a:p>
        </p:txBody>
      </p:sp>
      <p:sp>
        <p:nvSpPr>
          <p:cNvPr id="3075" name="Rectangle 14"/>
          <p:cNvSpPr>
            <a:spLocks noGrp="1" noChangeArrowheads="1"/>
          </p:cNvSpPr>
          <p:nvPr>
            <p:ph type="ctrTitle"/>
          </p:nvPr>
        </p:nvSpPr>
        <p:spPr/>
        <p:txBody>
          <a:bodyPr/>
          <a:lstStyle/>
          <a:p>
            <a:pPr eaLnBrk="1" hangingPunct="1"/>
            <a:r>
              <a:rPr lang="zh-CN" altLang="en-US" sz="4800" b="0" smtClean="0">
                <a:solidFill>
                  <a:schemeClr val="tx2"/>
                </a:solidFill>
                <a:latin typeface="隶书" pitchFamily="49" charset="-122"/>
                <a:ea typeface="隶书" pitchFamily="49" charset="-122"/>
              </a:rPr>
              <a:t>国债期货专题二</a:t>
            </a:r>
            <a:r>
              <a:rPr lang="en-US" altLang="zh-CN" sz="4800" b="0" smtClean="0">
                <a:solidFill>
                  <a:schemeClr val="tx2"/>
                </a:solidFill>
                <a:latin typeface="隶书" pitchFamily="49" charset="-122"/>
                <a:ea typeface="隶书" pitchFamily="49" charset="-122"/>
              </a:rPr>
              <a:t/>
            </a:r>
            <a:br>
              <a:rPr lang="en-US" altLang="zh-CN" sz="4800" b="0" smtClean="0">
                <a:solidFill>
                  <a:schemeClr val="tx2"/>
                </a:solidFill>
                <a:latin typeface="隶书" pitchFamily="49" charset="-122"/>
                <a:ea typeface="隶书" pitchFamily="49" charset="-122"/>
              </a:rPr>
            </a:br>
            <a:r>
              <a:rPr lang="zh-CN" altLang="en-US" sz="4800" b="0" smtClean="0">
                <a:solidFill>
                  <a:schemeClr val="tx2"/>
                </a:solidFill>
                <a:latin typeface="隶书" pitchFamily="49" charset="-122"/>
                <a:ea typeface="隶书" pitchFamily="49" charset="-122"/>
              </a:rPr>
              <a:t>债券现货市场和一些基础知识</a:t>
            </a:r>
            <a:endParaRPr lang="en-US" altLang="zh-CN" sz="4800" b="0" smtClean="0">
              <a:solidFill>
                <a:schemeClr val="tx2"/>
              </a:solidFill>
              <a:latin typeface="隶书" pitchFamily="49" charset="-122"/>
              <a:ea typeface="隶书" pitchFamily="49" charset="-122"/>
            </a:endParaRPr>
          </a:p>
        </p:txBody>
      </p:sp>
      <p:sp>
        <p:nvSpPr>
          <p:cNvPr id="3076" name="Rectangle 15"/>
          <p:cNvSpPr>
            <a:spLocks noGrp="1" noChangeArrowheads="1"/>
          </p:cNvSpPr>
          <p:nvPr>
            <p:ph type="subTitle" idx="1"/>
          </p:nvPr>
        </p:nvSpPr>
        <p:spPr>
          <a:xfrm>
            <a:off x="1143000" y="4572000"/>
            <a:ext cx="7467600" cy="609600"/>
          </a:xfrm>
        </p:spPr>
        <p:txBody>
          <a:bodyPr/>
          <a:lstStyle/>
          <a:p>
            <a:pPr eaLnBrk="1" hangingPunct="1"/>
            <a:r>
              <a:rPr lang="zh-CN" altLang="en-US" sz="2000" b="0" smtClean="0">
                <a:latin typeface="黑体" pitchFamily="2" charset="-122"/>
                <a:ea typeface="黑体" pitchFamily="2" charset="-122"/>
              </a:rPr>
              <a:t>国金期货</a:t>
            </a:r>
            <a:r>
              <a:rPr lang="en-US" altLang="zh-CN" sz="2000" b="0" smtClean="0">
                <a:latin typeface="黑体" pitchFamily="2" charset="-122"/>
                <a:ea typeface="黑体" pitchFamily="2" charset="-122"/>
              </a:rPr>
              <a:t>—</a:t>
            </a:r>
            <a:r>
              <a:rPr lang="zh-CN" altLang="en-US" sz="2000" b="0" smtClean="0">
                <a:latin typeface="黑体" pitchFamily="2" charset="-122"/>
                <a:ea typeface="黑体" pitchFamily="2" charset="-122"/>
              </a:rPr>
              <a:t>研究所</a:t>
            </a:r>
            <a:r>
              <a:rPr lang="en-US" altLang="zh-CN" sz="2000" b="0" smtClean="0">
                <a:latin typeface="黑体" pitchFamily="2" charset="-122"/>
                <a:ea typeface="黑体" pitchFamily="2" charset="-122"/>
              </a:rPr>
              <a:t>—</a:t>
            </a:r>
            <a:r>
              <a:rPr lang="zh-CN" altLang="en-US" sz="2000" b="0" smtClean="0">
                <a:latin typeface="黑体" pitchFamily="2" charset="-122"/>
                <a:ea typeface="黑体" pitchFamily="2" charset="-122"/>
              </a:rPr>
              <a:t>何波</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4294967295"/>
          </p:nvPr>
        </p:nvSpPr>
        <p:spPr>
          <a:xfrm>
            <a:off x="304800" y="990600"/>
            <a:ext cx="8610600" cy="5248275"/>
          </a:xfrm>
        </p:spPr>
        <p:txBody>
          <a:bodyPr/>
          <a:lstStyle/>
          <a:p>
            <a:pPr marL="0" indent="0">
              <a:buFont typeface="Wingdings" pitchFamily="2" charset="2"/>
              <a:buNone/>
            </a:pPr>
            <a:r>
              <a:rPr lang="en-US" altLang="zh-CN" b="1" smtClean="0">
                <a:solidFill>
                  <a:schemeClr val="bg1"/>
                </a:solidFill>
                <a:latin typeface="宋体" charset="-122"/>
                <a:ea typeface="宋体" charset="-122"/>
              </a:rPr>
              <a:t>1993</a:t>
            </a:r>
            <a:r>
              <a:rPr lang="zh-CN" altLang="en-US" b="1" smtClean="0">
                <a:solidFill>
                  <a:schemeClr val="bg1"/>
                </a:solidFill>
                <a:latin typeface="宋体" charset="-122"/>
                <a:ea typeface="宋体" charset="-122"/>
              </a:rPr>
              <a:t>年</a:t>
            </a:r>
            <a:r>
              <a:rPr lang="en-US" altLang="zh-CN" b="1" smtClean="0">
                <a:solidFill>
                  <a:schemeClr val="bg1"/>
                </a:solidFill>
                <a:latin typeface="宋体" charset="-122"/>
                <a:ea typeface="宋体" charset="-122"/>
              </a:rPr>
              <a:t>-2011</a:t>
            </a:r>
            <a:r>
              <a:rPr lang="zh-CN" altLang="en-US" b="1" smtClean="0">
                <a:solidFill>
                  <a:schemeClr val="bg1"/>
                </a:solidFill>
                <a:latin typeface="宋体" charset="-122"/>
                <a:ea typeface="宋体" charset="-122"/>
              </a:rPr>
              <a:t>年债券发行总额</a:t>
            </a: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r>
              <a:rPr lang="en-US" altLang="zh-CN" sz="1800" b="1" smtClean="0">
                <a:solidFill>
                  <a:schemeClr val="bg1"/>
                </a:solidFill>
                <a:latin typeface="宋体" charset="-122"/>
                <a:ea typeface="宋体" charset="-122"/>
              </a:rPr>
              <a:t>2010</a:t>
            </a:r>
            <a:r>
              <a:rPr lang="zh-CN" altLang="en-US" sz="1800" b="1" smtClean="0">
                <a:solidFill>
                  <a:schemeClr val="bg1"/>
                </a:solidFill>
                <a:latin typeface="宋体" charset="-122"/>
                <a:ea typeface="宋体" charset="-122"/>
              </a:rPr>
              <a:t>年的发行总额为</a:t>
            </a:r>
            <a:r>
              <a:rPr lang="en-US" altLang="zh-CN" sz="1800" b="1" smtClean="0">
                <a:solidFill>
                  <a:schemeClr val="bg1"/>
                </a:solidFill>
                <a:latin typeface="宋体" charset="-122"/>
                <a:ea typeface="宋体" charset="-122"/>
              </a:rPr>
              <a:t>93524.85</a:t>
            </a:r>
            <a:r>
              <a:rPr lang="zh-CN" altLang="en-US" sz="1800" b="1" smtClean="0">
                <a:solidFill>
                  <a:schemeClr val="bg1"/>
                </a:solidFill>
                <a:latin typeface="宋体" charset="-122"/>
                <a:ea typeface="宋体" charset="-122"/>
              </a:rPr>
              <a:t>亿，为历年最高，</a:t>
            </a:r>
            <a:r>
              <a:rPr lang="en-US" altLang="zh-CN" sz="1800" b="1" smtClean="0">
                <a:solidFill>
                  <a:schemeClr val="bg1"/>
                </a:solidFill>
                <a:latin typeface="宋体" charset="-122"/>
                <a:ea typeface="宋体" charset="-122"/>
              </a:rPr>
              <a:t>2011</a:t>
            </a:r>
            <a:r>
              <a:rPr lang="zh-CN" altLang="en-US" sz="1800" b="1" smtClean="0">
                <a:solidFill>
                  <a:schemeClr val="bg1"/>
                </a:solidFill>
                <a:latin typeface="宋体" charset="-122"/>
                <a:ea typeface="宋体" charset="-122"/>
              </a:rPr>
              <a:t>年的发行总额有所回落，为</a:t>
            </a:r>
            <a:r>
              <a:rPr lang="en-US" altLang="zh-CN" sz="1800" b="1" smtClean="0">
                <a:solidFill>
                  <a:schemeClr val="bg1"/>
                </a:solidFill>
                <a:latin typeface="宋体" charset="-122"/>
                <a:ea typeface="宋体" charset="-122"/>
              </a:rPr>
              <a:t>78196.79</a:t>
            </a:r>
            <a:r>
              <a:rPr lang="zh-CN" altLang="en-US" sz="1800" b="1" smtClean="0">
                <a:solidFill>
                  <a:schemeClr val="bg1"/>
                </a:solidFill>
                <a:latin typeface="宋体" charset="-122"/>
                <a:ea typeface="宋体" charset="-122"/>
              </a:rPr>
              <a:t>亿。</a:t>
            </a:r>
            <a:endParaRPr lang="en-US" altLang="zh-CN" sz="1800" b="1" smtClean="0">
              <a:solidFill>
                <a:schemeClr val="bg1"/>
              </a:solidFill>
              <a:latin typeface="宋体" charset="-122"/>
              <a:ea typeface="宋体" charset="-122"/>
            </a:endParaRPr>
          </a:p>
        </p:txBody>
      </p:sp>
      <p:graphicFrame>
        <p:nvGraphicFramePr>
          <p:cNvPr id="5" name="图表 4"/>
          <p:cNvGraphicFramePr>
            <a:graphicFrameLocks/>
          </p:cNvGraphicFramePr>
          <p:nvPr/>
        </p:nvGraphicFramePr>
        <p:xfrm>
          <a:off x="533400" y="1524000"/>
          <a:ext cx="7620000" cy="4038600"/>
        </p:xfrm>
        <a:graphic>
          <a:graphicData uri="http://schemas.openxmlformats.org/drawingml/2006/chart">
            <c:chart xmlns:c="http://schemas.openxmlformats.org/drawingml/2006/chart" xmlns:r="http://schemas.openxmlformats.org/officeDocument/2006/relationships" r:id="rId2"/>
          </a:graphicData>
        </a:graphic>
      </p:graphicFrame>
      <p:sp>
        <p:nvSpPr>
          <p:cNvPr id="4"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2</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type="body" idx="4294967295"/>
          </p:nvPr>
        </p:nvSpPr>
        <p:spPr>
          <a:xfrm>
            <a:off x="228600" y="914400"/>
            <a:ext cx="8610600" cy="5248275"/>
          </a:xfrm>
        </p:spPr>
        <p:txBody>
          <a:bodyPr/>
          <a:lstStyle/>
          <a:p>
            <a:pPr marL="0" indent="0">
              <a:buFont typeface="Wingdings" pitchFamily="2" charset="2"/>
              <a:buNone/>
            </a:pPr>
            <a:r>
              <a:rPr lang="en-US" altLang="zh-CN" b="1" smtClean="0">
                <a:solidFill>
                  <a:schemeClr val="bg1"/>
                </a:solidFill>
                <a:latin typeface="宋体" charset="-122"/>
                <a:ea typeface="宋体" charset="-122"/>
              </a:rPr>
              <a:t>1993</a:t>
            </a:r>
            <a:r>
              <a:rPr lang="zh-CN" altLang="en-US" b="1" smtClean="0">
                <a:solidFill>
                  <a:schemeClr val="bg1"/>
                </a:solidFill>
                <a:latin typeface="宋体" charset="-122"/>
                <a:ea typeface="宋体" charset="-122"/>
              </a:rPr>
              <a:t>年</a:t>
            </a:r>
            <a:r>
              <a:rPr lang="en-US" altLang="zh-CN" b="1" smtClean="0">
                <a:solidFill>
                  <a:schemeClr val="bg1"/>
                </a:solidFill>
                <a:latin typeface="宋体" charset="-122"/>
                <a:ea typeface="宋体" charset="-122"/>
              </a:rPr>
              <a:t>-2011</a:t>
            </a:r>
            <a:r>
              <a:rPr lang="zh-CN" altLang="en-US" b="1" smtClean="0">
                <a:solidFill>
                  <a:schemeClr val="bg1"/>
                </a:solidFill>
                <a:latin typeface="宋体" charset="-122"/>
                <a:ea typeface="宋体" charset="-122"/>
              </a:rPr>
              <a:t>年债券成交总额</a:t>
            </a: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r>
              <a:rPr lang="en-US" altLang="zh-CN" sz="1800" b="1" smtClean="0">
                <a:solidFill>
                  <a:schemeClr val="bg1"/>
                </a:solidFill>
                <a:latin typeface="宋体" charset="-122"/>
                <a:ea typeface="宋体" charset="-122"/>
              </a:rPr>
              <a:t>2010</a:t>
            </a:r>
            <a:r>
              <a:rPr lang="zh-CN" altLang="en-US" sz="1800" b="1" smtClean="0">
                <a:solidFill>
                  <a:schemeClr val="bg1"/>
                </a:solidFill>
                <a:latin typeface="宋体" charset="-122"/>
                <a:ea typeface="宋体" charset="-122"/>
              </a:rPr>
              <a:t>年的成交最大，为</a:t>
            </a:r>
            <a:r>
              <a:rPr lang="en-US" altLang="zh-CN" sz="1800" b="1" smtClean="0">
                <a:solidFill>
                  <a:schemeClr val="bg1"/>
                </a:solidFill>
                <a:latin typeface="宋体" charset="-122"/>
                <a:ea typeface="宋体" charset="-122"/>
              </a:rPr>
              <a:t>636471.2</a:t>
            </a:r>
            <a:r>
              <a:rPr lang="zh-CN" altLang="en-US" sz="1800" b="1" smtClean="0">
                <a:solidFill>
                  <a:schemeClr val="bg1"/>
                </a:solidFill>
                <a:latin typeface="宋体" charset="-122"/>
                <a:ea typeface="宋体" charset="-122"/>
              </a:rPr>
              <a:t>亿，</a:t>
            </a:r>
            <a:r>
              <a:rPr lang="en-US" altLang="zh-CN" sz="1800" b="1" smtClean="0">
                <a:solidFill>
                  <a:schemeClr val="bg1"/>
                </a:solidFill>
                <a:latin typeface="宋体" charset="-122"/>
                <a:ea typeface="宋体" charset="-122"/>
              </a:rPr>
              <a:t>2011</a:t>
            </a:r>
            <a:r>
              <a:rPr lang="zh-CN" altLang="en-US" sz="1800" b="1" smtClean="0">
                <a:solidFill>
                  <a:schemeClr val="bg1"/>
                </a:solidFill>
                <a:latin typeface="宋体" charset="-122"/>
                <a:ea typeface="宋体" charset="-122"/>
              </a:rPr>
              <a:t>年微幅回落至</a:t>
            </a:r>
            <a:r>
              <a:rPr lang="en-US" altLang="zh-CN" sz="1800" b="1" smtClean="0">
                <a:solidFill>
                  <a:schemeClr val="bg1"/>
                </a:solidFill>
                <a:latin typeface="宋体" charset="-122"/>
                <a:ea typeface="宋体" charset="-122"/>
              </a:rPr>
              <a:t>632556.5</a:t>
            </a:r>
            <a:r>
              <a:rPr lang="zh-CN" altLang="en-US" sz="1800" b="1" smtClean="0">
                <a:solidFill>
                  <a:schemeClr val="bg1"/>
                </a:solidFill>
                <a:latin typeface="宋体" charset="-122"/>
                <a:ea typeface="宋体" charset="-122"/>
              </a:rPr>
              <a:t>亿。</a:t>
            </a:r>
            <a:endParaRPr lang="en-US" altLang="zh-CN" sz="1800" b="1" smtClean="0">
              <a:solidFill>
                <a:schemeClr val="bg1"/>
              </a:solidFill>
              <a:latin typeface="宋体" charset="-122"/>
              <a:ea typeface="宋体" charset="-122"/>
            </a:endParaRPr>
          </a:p>
        </p:txBody>
      </p:sp>
      <p:graphicFrame>
        <p:nvGraphicFramePr>
          <p:cNvPr id="4" name="图表 3"/>
          <p:cNvGraphicFramePr>
            <a:graphicFrameLocks/>
          </p:cNvGraphicFramePr>
          <p:nvPr/>
        </p:nvGraphicFramePr>
        <p:xfrm>
          <a:off x="533400" y="1447800"/>
          <a:ext cx="7848599" cy="4191000"/>
        </p:xfrm>
        <a:graphic>
          <a:graphicData uri="http://schemas.openxmlformats.org/drawingml/2006/chart">
            <c:chart xmlns:c="http://schemas.openxmlformats.org/drawingml/2006/chart" xmlns:r="http://schemas.openxmlformats.org/officeDocument/2006/relationships" r:id="rId2"/>
          </a:graphicData>
        </a:graphic>
      </p:graphicFrame>
      <p:sp>
        <p:nvSpPr>
          <p:cNvPr id="5"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3</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type="body" idx="4294967295"/>
          </p:nvPr>
        </p:nvSpPr>
        <p:spPr>
          <a:xfrm>
            <a:off x="152400" y="838200"/>
            <a:ext cx="8610600" cy="5248275"/>
          </a:xfrm>
        </p:spPr>
        <p:txBody>
          <a:bodyPr/>
          <a:lstStyle/>
          <a:p>
            <a:pPr marL="0" indent="0">
              <a:buFont typeface="Wingdings" pitchFamily="2" charset="2"/>
              <a:buNone/>
            </a:pPr>
            <a:r>
              <a:rPr lang="en-US" altLang="zh-CN" b="1" smtClean="0">
                <a:solidFill>
                  <a:schemeClr val="bg1"/>
                </a:solidFill>
                <a:latin typeface="宋体" charset="-122"/>
                <a:ea typeface="宋体" charset="-122"/>
              </a:rPr>
              <a:t>2005</a:t>
            </a:r>
            <a:r>
              <a:rPr lang="zh-CN" altLang="en-US" b="1" smtClean="0">
                <a:solidFill>
                  <a:schemeClr val="bg1"/>
                </a:solidFill>
                <a:latin typeface="宋体" charset="-122"/>
                <a:ea typeface="宋体" charset="-122"/>
              </a:rPr>
              <a:t>年</a:t>
            </a:r>
            <a:r>
              <a:rPr lang="en-US" altLang="zh-CN" b="1" smtClean="0">
                <a:solidFill>
                  <a:schemeClr val="bg1"/>
                </a:solidFill>
                <a:latin typeface="宋体" charset="-122"/>
                <a:ea typeface="宋体" charset="-122"/>
              </a:rPr>
              <a:t>-2011</a:t>
            </a:r>
            <a:r>
              <a:rPr lang="zh-CN" altLang="en-US" b="1" smtClean="0">
                <a:solidFill>
                  <a:schemeClr val="bg1"/>
                </a:solidFill>
                <a:latin typeface="宋体" charset="-122"/>
                <a:ea typeface="宋体" charset="-122"/>
              </a:rPr>
              <a:t>年债券托管量</a:t>
            </a: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债券总托管量历年稳步增长，截至</a:t>
            </a:r>
            <a:r>
              <a:rPr lang="en-US" altLang="zh-CN" sz="1800" b="1" smtClean="0">
                <a:solidFill>
                  <a:schemeClr val="bg1"/>
                </a:solidFill>
                <a:latin typeface="宋体" charset="-122"/>
                <a:ea typeface="宋体" charset="-122"/>
              </a:rPr>
              <a:t>2011</a:t>
            </a:r>
            <a:r>
              <a:rPr lang="zh-CN" altLang="en-US" sz="1800" b="1" smtClean="0">
                <a:solidFill>
                  <a:schemeClr val="bg1"/>
                </a:solidFill>
                <a:latin typeface="宋体" charset="-122"/>
                <a:ea typeface="宋体" charset="-122"/>
              </a:rPr>
              <a:t>年</a:t>
            </a:r>
            <a:r>
              <a:rPr lang="en-US" altLang="zh-CN" sz="1800" b="1" smtClean="0">
                <a:solidFill>
                  <a:schemeClr val="bg1"/>
                </a:solidFill>
                <a:latin typeface="宋体" charset="-122"/>
                <a:ea typeface="宋体" charset="-122"/>
              </a:rPr>
              <a:t>12</a:t>
            </a:r>
            <a:r>
              <a:rPr lang="zh-CN" altLang="en-US" sz="1800" b="1" smtClean="0">
                <a:solidFill>
                  <a:schemeClr val="bg1"/>
                </a:solidFill>
                <a:latin typeface="宋体" charset="-122"/>
                <a:ea typeface="宋体" charset="-122"/>
              </a:rPr>
              <a:t>月为</a:t>
            </a:r>
            <a:r>
              <a:rPr lang="en-US" altLang="zh-CN" sz="1800" b="1" smtClean="0">
                <a:solidFill>
                  <a:schemeClr val="bg1"/>
                </a:solidFill>
                <a:latin typeface="宋体" charset="-122"/>
                <a:ea typeface="宋体" charset="-122"/>
              </a:rPr>
              <a:t>213575.97</a:t>
            </a:r>
            <a:r>
              <a:rPr lang="zh-CN" altLang="en-US" sz="1800" b="1" smtClean="0">
                <a:solidFill>
                  <a:schemeClr val="bg1"/>
                </a:solidFill>
                <a:latin typeface="宋体" charset="-122"/>
                <a:ea typeface="宋体" charset="-122"/>
              </a:rPr>
              <a:t>亿。</a:t>
            </a:r>
            <a:endParaRPr lang="en-US" altLang="zh-CN" sz="1800"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p:txBody>
      </p:sp>
      <p:graphicFrame>
        <p:nvGraphicFramePr>
          <p:cNvPr id="4" name="图表 3"/>
          <p:cNvGraphicFramePr>
            <a:graphicFrameLocks/>
          </p:cNvGraphicFramePr>
          <p:nvPr/>
        </p:nvGraphicFramePr>
        <p:xfrm>
          <a:off x="304800" y="1371600"/>
          <a:ext cx="7620000" cy="4114800"/>
        </p:xfrm>
        <a:graphic>
          <a:graphicData uri="http://schemas.openxmlformats.org/drawingml/2006/chart">
            <c:chart xmlns:c="http://schemas.openxmlformats.org/drawingml/2006/chart" xmlns:r="http://schemas.openxmlformats.org/officeDocument/2006/relationships" r:id="rId2"/>
          </a:graphicData>
        </a:graphic>
      </p:graphicFrame>
      <p:sp>
        <p:nvSpPr>
          <p:cNvPr id="5"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4</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副标题 2"/>
          <p:cNvSpPr>
            <a:spLocks noGrp="1"/>
          </p:cNvSpPr>
          <p:nvPr>
            <p:ph type="subTitle" idx="1"/>
          </p:nvPr>
        </p:nvSpPr>
        <p:spPr>
          <a:xfrm>
            <a:off x="5715000" y="1219200"/>
            <a:ext cx="2667000" cy="4267200"/>
          </a:xfrm>
        </p:spPr>
        <p:txBody>
          <a:bodyPr/>
          <a:lstStyle/>
          <a:p>
            <a:pPr algn="l"/>
            <a:endParaRPr lang="en-US" altLang="zh-CN" smtClean="0">
              <a:solidFill>
                <a:schemeClr val="bg1"/>
              </a:solidFill>
              <a:ea typeface="宋体" charset="-122"/>
            </a:endParaRPr>
          </a:p>
          <a:p>
            <a:pPr algn="l"/>
            <a:endParaRPr lang="en-US" altLang="zh-CN" smtClean="0">
              <a:solidFill>
                <a:schemeClr val="bg1"/>
              </a:solidFill>
              <a:ea typeface="宋体" charset="-122"/>
            </a:endParaRPr>
          </a:p>
          <a:p>
            <a:pPr algn="l"/>
            <a:endParaRPr lang="en-US" altLang="zh-CN" smtClean="0">
              <a:solidFill>
                <a:schemeClr val="bg1"/>
              </a:solidFill>
              <a:ea typeface="宋体" charset="-122"/>
            </a:endParaRPr>
          </a:p>
          <a:p>
            <a:pPr algn="l"/>
            <a:endParaRPr lang="en-US" altLang="zh-CN" smtClean="0">
              <a:solidFill>
                <a:schemeClr val="bg1"/>
              </a:solidFill>
              <a:ea typeface="宋体" charset="-122"/>
            </a:endParaRPr>
          </a:p>
          <a:p>
            <a:pPr algn="l"/>
            <a:r>
              <a:rPr lang="zh-CN" altLang="en-US" smtClean="0">
                <a:solidFill>
                  <a:schemeClr val="bg1"/>
                </a:solidFill>
                <a:ea typeface="宋体" charset="-122"/>
              </a:rPr>
              <a:t>由左边两幅图可知，可见，我国债券市场的发展空间很大。</a:t>
            </a:r>
          </a:p>
        </p:txBody>
      </p:sp>
      <p:graphicFrame>
        <p:nvGraphicFramePr>
          <p:cNvPr id="7171" name="图表 3"/>
          <p:cNvGraphicFramePr>
            <a:graphicFrameLocks/>
          </p:cNvGraphicFramePr>
          <p:nvPr/>
        </p:nvGraphicFramePr>
        <p:xfrm>
          <a:off x="152400" y="838200"/>
          <a:ext cx="5105400" cy="2743200"/>
        </p:xfrm>
        <a:graphic>
          <a:graphicData uri="http://schemas.openxmlformats.org/presentationml/2006/ole">
            <p:oleObj spid="_x0000_s7171" r:id="rId4" imgW="5108891" imgH="2743438" progId="Excel.Chart.8">
              <p:embed/>
            </p:oleObj>
          </a:graphicData>
        </a:graphic>
      </p:graphicFrame>
      <p:graphicFrame>
        <p:nvGraphicFramePr>
          <p:cNvPr id="7172" name="图表 4"/>
          <p:cNvGraphicFramePr>
            <a:graphicFrameLocks/>
          </p:cNvGraphicFramePr>
          <p:nvPr/>
        </p:nvGraphicFramePr>
        <p:xfrm>
          <a:off x="304800" y="3810000"/>
          <a:ext cx="4953000" cy="2743200"/>
        </p:xfrm>
        <a:graphic>
          <a:graphicData uri="http://schemas.openxmlformats.org/presentationml/2006/ole">
            <p:oleObj spid="_x0000_s7172" r:id="rId5" imgW="4956478" imgH="2743438" progId="Excel.Chart.8">
              <p:embed/>
            </p:oleObj>
          </a:graphicData>
        </a:graphic>
      </p:graphicFrame>
      <p:sp>
        <p:nvSpPr>
          <p:cNvPr id="5"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5</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type="body" idx="4294967295"/>
          </p:nvPr>
        </p:nvSpPr>
        <p:spPr>
          <a:xfrm>
            <a:off x="36513" y="838200"/>
            <a:ext cx="8610600" cy="5248275"/>
          </a:xfrm>
        </p:spPr>
        <p:txBody>
          <a:bodyPr/>
          <a:lstStyle/>
          <a:p>
            <a:pPr marL="0" indent="0">
              <a:buFont typeface="Wingdings" pitchFamily="2" charset="2"/>
              <a:buNone/>
            </a:pPr>
            <a:r>
              <a:rPr lang="zh-CN" altLang="en-US" sz="3200" b="1" smtClean="0">
                <a:solidFill>
                  <a:schemeClr val="bg1"/>
                </a:solidFill>
                <a:latin typeface="宋体" charset="-122"/>
                <a:ea typeface="宋体" charset="-122"/>
              </a:rPr>
              <a:t>债券市场结构</a:t>
            </a:r>
            <a:endParaRPr lang="en-US" altLang="zh-CN" sz="3200" b="1" smtClean="0">
              <a:solidFill>
                <a:schemeClr val="bg1"/>
              </a:solidFill>
              <a:latin typeface="宋体" charset="-122"/>
              <a:ea typeface="宋体" charset="-122"/>
            </a:endParaRPr>
          </a:p>
        </p:txBody>
      </p:sp>
      <p:sp>
        <p:nvSpPr>
          <p:cNvPr id="8195" name="矩形 1"/>
          <p:cNvSpPr>
            <a:spLocks noChangeArrowheads="1"/>
          </p:cNvSpPr>
          <p:nvPr/>
        </p:nvSpPr>
        <p:spPr bwMode="auto">
          <a:xfrm>
            <a:off x="274638" y="1604963"/>
            <a:ext cx="1630362" cy="528637"/>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场外交易市场</a:t>
            </a:r>
          </a:p>
        </p:txBody>
      </p:sp>
      <p:sp>
        <p:nvSpPr>
          <p:cNvPr id="8196" name="矩形 2"/>
          <p:cNvSpPr>
            <a:spLocks noChangeArrowheads="1"/>
          </p:cNvSpPr>
          <p:nvPr/>
        </p:nvSpPr>
        <p:spPr bwMode="auto">
          <a:xfrm>
            <a:off x="3538538" y="1670050"/>
            <a:ext cx="2438400" cy="630238"/>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中央结算公司（总托管人）</a:t>
            </a:r>
          </a:p>
        </p:txBody>
      </p:sp>
      <p:sp>
        <p:nvSpPr>
          <p:cNvPr id="8197" name="矩形 3"/>
          <p:cNvSpPr>
            <a:spLocks noChangeArrowheads="1"/>
          </p:cNvSpPr>
          <p:nvPr/>
        </p:nvSpPr>
        <p:spPr bwMode="auto">
          <a:xfrm>
            <a:off x="7048500" y="1524000"/>
            <a:ext cx="1790700" cy="530225"/>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场内交易市场</a:t>
            </a:r>
          </a:p>
        </p:txBody>
      </p:sp>
      <p:sp>
        <p:nvSpPr>
          <p:cNvPr id="8198" name="矩形 4"/>
          <p:cNvSpPr>
            <a:spLocks noChangeArrowheads="1"/>
          </p:cNvSpPr>
          <p:nvPr/>
        </p:nvSpPr>
        <p:spPr bwMode="auto">
          <a:xfrm>
            <a:off x="2362200" y="2646363"/>
            <a:ext cx="1752600" cy="630237"/>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商业银行（二级托管人）</a:t>
            </a:r>
          </a:p>
        </p:txBody>
      </p:sp>
      <p:sp>
        <p:nvSpPr>
          <p:cNvPr id="8199" name="矩形 5"/>
          <p:cNvSpPr>
            <a:spLocks noChangeArrowheads="1"/>
          </p:cNvSpPr>
          <p:nvPr/>
        </p:nvSpPr>
        <p:spPr bwMode="auto">
          <a:xfrm>
            <a:off x="5334000" y="2646363"/>
            <a:ext cx="2005013" cy="630237"/>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中证登公司（分托管人）</a:t>
            </a:r>
          </a:p>
        </p:txBody>
      </p:sp>
      <p:sp>
        <p:nvSpPr>
          <p:cNvPr id="8200" name="矩形 6"/>
          <p:cNvSpPr>
            <a:spLocks noChangeArrowheads="1"/>
          </p:cNvSpPr>
          <p:nvPr/>
        </p:nvSpPr>
        <p:spPr bwMode="auto">
          <a:xfrm>
            <a:off x="2362200" y="3733800"/>
            <a:ext cx="1752600" cy="533400"/>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商业银行柜台市场</a:t>
            </a:r>
          </a:p>
        </p:txBody>
      </p:sp>
      <p:sp>
        <p:nvSpPr>
          <p:cNvPr id="8201" name="矩形 7"/>
          <p:cNvSpPr>
            <a:spLocks noChangeArrowheads="1"/>
          </p:cNvSpPr>
          <p:nvPr/>
        </p:nvSpPr>
        <p:spPr bwMode="auto">
          <a:xfrm>
            <a:off x="5334000" y="3733800"/>
            <a:ext cx="2005013" cy="533400"/>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上海</a:t>
            </a:r>
            <a:r>
              <a:rPr lang="en-US" altLang="zh-CN" sz="1600">
                <a:solidFill>
                  <a:schemeClr val="bg1"/>
                </a:solidFill>
              </a:rPr>
              <a:t>/</a:t>
            </a:r>
            <a:r>
              <a:rPr lang="zh-CN" altLang="en-US" sz="1600">
                <a:solidFill>
                  <a:schemeClr val="bg1"/>
                </a:solidFill>
              </a:rPr>
              <a:t>深圳证券交易所</a:t>
            </a:r>
          </a:p>
        </p:txBody>
      </p:sp>
      <p:sp>
        <p:nvSpPr>
          <p:cNvPr id="8202" name="矩形 8"/>
          <p:cNvSpPr>
            <a:spLocks noChangeArrowheads="1"/>
          </p:cNvSpPr>
          <p:nvPr/>
        </p:nvSpPr>
        <p:spPr bwMode="auto">
          <a:xfrm>
            <a:off x="2362200" y="4648200"/>
            <a:ext cx="1752600" cy="590550"/>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双边报价</a:t>
            </a:r>
          </a:p>
        </p:txBody>
      </p:sp>
      <p:sp>
        <p:nvSpPr>
          <p:cNvPr id="8203" name="矩形 9"/>
          <p:cNvSpPr>
            <a:spLocks noChangeArrowheads="1"/>
          </p:cNvSpPr>
          <p:nvPr/>
        </p:nvSpPr>
        <p:spPr bwMode="auto">
          <a:xfrm>
            <a:off x="2362200" y="5583238"/>
            <a:ext cx="1752600" cy="536575"/>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个人投资者非金融机构</a:t>
            </a:r>
          </a:p>
        </p:txBody>
      </p:sp>
      <p:sp>
        <p:nvSpPr>
          <p:cNvPr id="8204" name="圆角矩形 10"/>
          <p:cNvSpPr>
            <a:spLocks noChangeArrowheads="1"/>
          </p:cNvSpPr>
          <p:nvPr/>
        </p:nvSpPr>
        <p:spPr bwMode="auto">
          <a:xfrm>
            <a:off x="5334000" y="4648200"/>
            <a:ext cx="2005013" cy="590550"/>
          </a:xfrm>
          <a:prstGeom prst="roundRect">
            <a:avLst>
              <a:gd name="adj" fmla="val 16667"/>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竞价撮合</a:t>
            </a:r>
          </a:p>
        </p:txBody>
      </p:sp>
      <p:sp>
        <p:nvSpPr>
          <p:cNvPr id="8205" name="矩形 11"/>
          <p:cNvSpPr>
            <a:spLocks noChangeArrowheads="1"/>
          </p:cNvSpPr>
          <p:nvPr/>
        </p:nvSpPr>
        <p:spPr bwMode="auto">
          <a:xfrm>
            <a:off x="5334000" y="5583238"/>
            <a:ext cx="2005013" cy="536575"/>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个人投资者非银行机构</a:t>
            </a:r>
          </a:p>
        </p:txBody>
      </p:sp>
      <p:sp>
        <p:nvSpPr>
          <p:cNvPr id="8206" name="矩形 12"/>
          <p:cNvSpPr>
            <a:spLocks noChangeArrowheads="1"/>
          </p:cNvSpPr>
          <p:nvPr/>
        </p:nvSpPr>
        <p:spPr bwMode="auto">
          <a:xfrm>
            <a:off x="274638" y="3733800"/>
            <a:ext cx="1630362" cy="533400"/>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银行间债券市场</a:t>
            </a:r>
          </a:p>
        </p:txBody>
      </p:sp>
      <p:sp>
        <p:nvSpPr>
          <p:cNvPr id="8207" name="矩形 13"/>
          <p:cNvSpPr>
            <a:spLocks noChangeArrowheads="1"/>
          </p:cNvSpPr>
          <p:nvPr/>
        </p:nvSpPr>
        <p:spPr bwMode="auto">
          <a:xfrm>
            <a:off x="304800" y="4648200"/>
            <a:ext cx="1600200" cy="590550"/>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询价谈判</a:t>
            </a:r>
          </a:p>
        </p:txBody>
      </p:sp>
      <p:sp>
        <p:nvSpPr>
          <p:cNvPr id="8208" name="矩形 14"/>
          <p:cNvSpPr>
            <a:spLocks noChangeArrowheads="1"/>
          </p:cNvSpPr>
          <p:nvPr/>
        </p:nvSpPr>
        <p:spPr bwMode="auto">
          <a:xfrm>
            <a:off x="311150" y="5583238"/>
            <a:ext cx="1600200" cy="536575"/>
          </a:xfrm>
          <a:prstGeom prst="rect">
            <a:avLst/>
          </a:prstGeom>
          <a:solidFill>
            <a:schemeClr val="accent1"/>
          </a:solidFill>
          <a:ln w="9525" algn="ctr">
            <a:solidFill>
              <a:schemeClr val="tx1"/>
            </a:solidFill>
            <a:round/>
            <a:headEnd/>
            <a:tailEnd/>
          </a:ln>
        </p:spPr>
        <p:txBody>
          <a:bodyPr anchor="ctr"/>
          <a:lstStyle/>
          <a:p>
            <a:pPr algn="ctr"/>
            <a:r>
              <a:rPr lang="zh-CN" altLang="en-US" sz="1600">
                <a:solidFill>
                  <a:schemeClr val="bg1"/>
                </a:solidFill>
              </a:rPr>
              <a:t>各类机构投资者</a:t>
            </a:r>
          </a:p>
        </p:txBody>
      </p:sp>
      <p:cxnSp>
        <p:nvCxnSpPr>
          <p:cNvPr id="8209" name="直接连接符 16"/>
          <p:cNvCxnSpPr>
            <a:cxnSpLocks noChangeShapeType="1"/>
          </p:cNvCxnSpPr>
          <p:nvPr/>
        </p:nvCxnSpPr>
        <p:spPr bwMode="auto">
          <a:xfrm flipH="1">
            <a:off x="1295400" y="2133600"/>
            <a:ext cx="2243138" cy="381000"/>
          </a:xfrm>
          <a:prstGeom prst="line">
            <a:avLst/>
          </a:prstGeom>
          <a:noFill/>
          <a:ln w="9525" algn="ctr">
            <a:solidFill>
              <a:schemeClr val="tx1"/>
            </a:solidFill>
            <a:round/>
            <a:headEnd/>
            <a:tailEnd/>
          </a:ln>
        </p:spPr>
      </p:cxnSp>
      <p:cxnSp>
        <p:nvCxnSpPr>
          <p:cNvPr id="8210" name="直接连接符 18"/>
          <p:cNvCxnSpPr>
            <a:cxnSpLocks noChangeShapeType="1"/>
          </p:cNvCxnSpPr>
          <p:nvPr/>
        </p:nvCxnSpPr>
        <p:spPr bwMode="auto">
          <a:xfrm>
            <a:off x="1295400" y="2514600"/>
            <a:ext cx="0" cy="1219200"/>
          </a:xfrm>
          <a:prstGeom prst="line">
            <a:avLst/>
          </a:prstGeom>
          <a:noFill/>
          <a:ln w="9525" algn="ctr">
            <a:solidFill>
              <a:schemeClr val="tx1"/>
            </a:solidFill>
            <a:round/>
            <a:headEnd/>
            <a:tailEnd/>
          </a:ln>
        </p:spPr>
      </p:cxnSp>
      <p:cxnSp>
        <p:nvCxnSpPr>
          <p:cNvPr id="8211" name="直接连接符 20"/>
          <p:cNvCxnSpPr>
            <a:cxnSpLocks noChangeShapeType="1"/>
            <a:stCxn id="8206" idx="2"/>
            <a:endCxn id="8207" idx="0"/>
          </p:cNvCxnSpPr>
          <p:nvPr/>
        </p:nvCxnSpPr>
        <p:spPr bwMode="auto">
          <a:xfrm>
            <a:off x="1090613" y="4267200"/>
            <a:ext cx="14287" cy="381000"/>
          </a:xfrm>
          <a:prstGeom prst="line">
            <a:avLst/>
          </a:prstGeom>
          <a:noFill/>
          <a:ln w="9525" algn="ctr">
            <a:solidFill>
              <a:schemeClr val="tx1"/>
            </a:solidFill>
            <a:round/>
            <a:headEnd/>
            <a:tailEnd/>
          </a:ln>
        </p:spPr>
      </p:cxnSp>
      <p:cxnSp>
        <p:nvCxnSpPr>
          <p:cNvPr id="8212" name="直接连接符 22"/>
          <p:cNvCxnSpPr>
            <a:cxnSpLocks noChangeShapeType="1"/>
            <a:stCxn id="8207" idx="2"/>
            <a:endCxn id="8208" idx="0"/>
          </p:cNvCxnSpPr>
          <p:nvPr/>
        </p:nvCxnSpPr>
        <p:spPr bwMode="auto">
          <a:xfrm>
            <a:off x="1104900" y="5238750"/>
            <a:ext cx="6350" cy="344488"/>
          </a:xfrm>
          <a:prstGeom prst="line">
            <a:avLst/>
          </a:prstGeom>
          <a:noFill/>
          <a:ln w="9525" algn="ctr">
            <a:solidFill>
              <a:schemeClr val="tx1"/>
            </a:solidFill>
            <a:round/>
            <a:headEnd/>
            <a:tailEnd/>
          </a:ln>
        </p:spPr>
      </p:cxnSp>
      <p:cxnSp>
        <p:nvCxnSpPr>
          <p:cNvPr id="8213" name="直接连接符 24"/>
          <p:cNvCxnSpPr>
            <a:cxnSpLocks noChangeShapeType="1"/>
            <a:stCxn id="8196" idx="2"/>
            <a:endCxn id="8198" idx="0"/>
          </p:cNvCxnSpPr>
          <p:nvPr/>
        </p:nvCxnSpPr>
        <p:spPr bwMode="auto">
          <a:xfrm flipH="1">
            <a:off x="3238500" y="2300288"/>
            <a:ext cx="1519238" cy="346075"/>
          </a:xfrm>
          <a:prstGeom prst="line">
            <a:avLst/>
          </a:prstGeom>
          <a:noFill/>
          <a:ln w="9525" algn="ctr">
            <a:solidFill>
              <a:schemeClr val="tx1"/>
            </a:solidFill>
            <a:round/>
            <a:headEnd/>
            <a:tailEnd/>
          </a:ln>
        </p:spPr>
      </p:cxnSp>
      <p:cxnSp>
        <p:nvCxnSpPr>
          <p:cNvPr id="8214" name="直接连接符 27"/>
          <p:cNvCxnSpPr>
            <a:cxnSpLocks noChangeShapeType="1"/>
            <a:stCxn id="8196" idx="2"/>
            <a:endCxn id="8199" idx="0"/>
          </p:cNvCxnSpPr>
          <p:nvPr/>
        </p:nvCxnSpPr>
        <p:spPr bwMode="auto">
          <a:xfrm>
            <a:off x="4757738" y="2300288"/>
            <a:ext cx="1577975" cy="346075"/>
          </a:xfrm>
          <a:prstGeom prst="line">
            <a:avLst/>
          </a:prstGeom>
          <a:noFill/>
          <a:ln w="9525" algn="ctr">
            <a:solidFill>
              <a:schemeClr val="tx1"/>
            </a:solidFill>
            <a:round/>
            <a:headEnd/>
            <a:tailEnd/>
          </a:ln>
        </p:spPr>
      </p:cxnSp>
      <p:cxnSp>
        <p:nvCxnSpPr>
          <p:cNvPr id="8215" name="直接连接符 29"/>
          <p:cNvCxnSpPr>
            <a:cxnSpLocks noChangeShapeType="1"/>
            <a:stCxn id="8198" idx="2"/>
            <a:endCxn id="8200" idx="0"/>
          </p:cNvCxnSpPr>
          <p:nvPr/>
        </p:nvCxnSpPr>
        <p:spPr bwMode="auto">
          <a:xfrm>
            <a:off x="3238500" y="3276600"/>
            <a:ext cx="0" cy="457200"/>
          </a:xfrm>
          <a:prstGeom prst="line">
            <a:avLst/>
          </a:prstGeom>
          <a:noFill/>
          <a:ln w="9525" algn="ctr">
            <a:solidFill>
              <a:schemeClr val="tx1"/>
            </a:solidFill>
            <a:round/>
            <a:headEnd/>
            <a:tailEnd/>
          </a:ln>
        </p:spPr>
      </p:cxnSp>
      <p:cxnSp>
        <p:nvCxnSpPr>
          <p:cNvPr id="8216" name="直接连接符 9215"/>
          <p:cNvCxnSpPr>
            <a:cxnSpLocks noChangeShapeType="1"/>
            <a:stCxn id="8200" idx="2"/>
            <a:endCxn id="8202" idx="0"/>
          </p:cNvCxnSpPr>
          <p:nvPr/>
        </p:nvCxnSpPr>
        <p:spPr bwMode="auto">
          <a:xfrm>
            <a:off x="3238500" y="4267200"/>
            <a:ext cx="0" cy="381000"/>
          </a:xfrm>
          <a:prstGeom prst="line">
            <a:avLst/>
          </a:prstGeom>
          <a:noFill/>
          <a:ln w="9525" algn="ctr">
            <a:solidFill>
              <a:schemeClr val="tx1"/>
            </a:solidFill>
            <a:round/>
            <a:headEnd/>
            <a:tailEnd/>
          </a:ln>
        </p:spPr>
      </p:cxnSp>
      <p:cxnSp>
        <p:nvCxnSpPr>
          <p:cNvPr id="8217" name="直接连接符 9217"/>
          <p:cNvCxnSpPr>
            <a:cxnSpLocks noChangeShapeType="1"/>
            <a:stCxn id="8202" idx="2"/>
            <a:endCxn id="8203" idx="0"/>
          </p:cNvCxnSpPr>
          <p:nvPr/>
        </p:nvCxnSpPr>
        <p:spPr bwMode="auto">
          <a:xfrm>
            <a:off x="3238500" y="5238750"/>
            <a:ext cx="0" cy="344488"/>
          </a:xfrm>
          <a:prstGeom prst="line">
            <a:avLst/>
          </a:prstGeom>
          <a:noFill/>
          <a:ln w="9525" algn="ctr">
            <a:solidFill>
              <a:schemeClr val="tx1"/>
            </a:solidFill>
            <a:round/>
            <a:headEnd/>
            <a:tailEnd/>
          </a:ln>
        </p:spPr>
      </p:cxnSp>
      <p:cxnSp>
        <p:nvCxnSpPr>
          <p:cNvPr id="8218" name="直接连接符 9220"/>
          <p:cNvCxnSpPr>
            <a:cxnSpLocks noChangeShapeType="1"/>
            <a:stCxn id="8199" idx="2"/>
            <a:endCxn id="8201" idx="0"/>
          </p:cNvCxnSpPr>
          <p:nvPr/>
        </p:nvCxnSpPr>
        <p:spPr bwMode="auto">
          <a:xfrm>
            <a:off x="6335713" y="3276600"/>
            <a:ext cx="0" cy="457200"/>
          </a:xfrm>
          <a:prstGeom prst="line">
            <a:avLst/>
          </a:prstGeom>
          <a:noFill/>
          <a:ln w="9525" algn="ctr">
            <a:solidFill>
              <a:schemeClr val="tx1"/>
            </a:solidFill>
            <a:round/>
            <a:headEnd/>
            <a:tailEnd/>
          </a:ln>
        </p:spPr>
      </p:cxnSp>
      <p:cxnSp>
        <p:nvCxnSpPr>
          <p:cNvPr id="8219" name="直接连接符 9222"/>
          <p:cNvCxnSpPr>
            <a:cxnSpLocks noChangeShapeType="1"/>
            <a:stCxn id="8201" idx="2"/>
            <a:endCxn id="8204" idx="0"/>
          </p:cNvCxnSpPr>
          <p:nvPr/>
        </p:nvCxnSpPr>
        <p:spPr bwMode="auto">
          <a:xfrm>
            <a:off x="6335713" y="4267200"/>
            <a:ext cx="0" cy="381000"/>
          </a:xfrm>
          <a:prstGeom prst="line">
            <a:avLst/>
          </a:prstGeom>
          <a:noFill/>
          <a:ln w="9525" algn="ctr">
            <a:solidFill>
              <a:schemeClr val="tx1"/>
            </a:solidFill>
            <a:round/>
            <a:headEnd/>
            <a:tailEnd/>
          </a:ln>
        </p:spPr>
      </p:cxnSp>
      <p:cxnSp>
        <p:nvCxnSpPr>
          <p:cNvPr id="8220" name="直接连接符 9224"/>
          <p:cNvCxnSpPr>
            <a:cxnSpLocks noChangeShapeType="1"/>
            <a:stCxn id="8204" idx="2"/>
            <a:endCxn id="8205" idx="0"/>
          </p:cNvCxnSpPr>
          <p:nvPr/>
        </p:nvCxnSpPr>
        <p:spPr bwMode="auto">
          <a:xfrm>
            <a:off x="6335713" y="5238750"/>
            <a:ext cx="0" cy="344488"/>
          </a:xfrm>
          <a:prstGeom prst="line">
            <a:avLst/>
          </a:prstGeom>
          <a:noFill/>
          <a:ln w="9525" algn="ctr">
            <a:solidFill>
              <a:schemeClr val="tx1"/>
            </a:solidFill>
            <a:round/>
            <a:headEnd/>
            <a:tailEnd/>
          </a:ln>
        </p:spPr>
      </p:cxnSp>
      <p:cxnSp>
        <p:nvCxnSpPr>
          <p:cNvPr id="8221" name="直接连接符 9226"/>
          <p:cNvCxnSpPr>
            <a:cxnSpLocks noChangeShapeType="1"/>
            <a:endCxn id="8196" idx="0"/>
          </p:cNvCxnSpPr>
          <p:nvPr/>
        </p:nvCxnSpPr>
        <p:spPr bwMode="auto">
          <a:xfrm>
            <a:off x="4757738" y="838200"/>
            <a:ext cx="0" cy="831850"/>
          </a:xfrm>
          <a:prstGeom prst="line">
            <a:avLst/>
          </a:prstGeom>
          <a:noFill/>
          <a:ln w="9525" algn="ctr">
            <a:solidFill>
              <a:schemeClr val="tx1"/>
            </a:solidFill>
            <a:round/>
            <a:headEnd/>
            <a:tailEnd/>
          </a:ln>
        </p:spPr>
      </p:cxnSp>
      <p:cxnSp>
        <p:nvCxnSpPr>
          <p:cNvPr id="8222" name="直接连接符 9232"/>
          <p:cNvCxnSpPr>
            <a:cxnSpLocks noChangeShapeType="1"/>
            <a:stCxn id="8196" idx="2"/>
          </p:cNvCxnSpPr>
          <p:nvPr/>
        </p:nvCxnSpPr>
        <p:spPr bwMode="auto">
          <a:xfrm>
            <a:off x="4757738" y="2300288"/>
            <a:ext cx="0" cy="3819525"/>
          </a:xfrm>
          <a:prstGeom prst="line">
            <a:avLst/>
          </a:prstGeom>
          <a:noFill/>
          <a:ln w="9525" algn="ctr">
            <a:solidFill>
              <a:schemeClr val="tx1"/>
            </a:solidFill>
            <a:round/>
            <a:headEnd/>
            <a:tailEnd/>
          </a:ln>
        </p:spPr>
      </p:cxnSp>
      <p:sp>
        <p:nvSpPr>
          <p:cNvPr id="31"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6</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body" idx="4294967295"/>
          </p:nvPr>
        </p:nvSpPr>
        <p:spPr/>
        <p:txBody>
          <a:bodyPr/>
          <a:lstStyle/>
          <a:p>
            <a:pPr marL="0" indent="0">
              <a:buFont typeface="Wingdings" pitchFamily="2" charset="2"/>
              <a:buNone/>
            </a:pPr>
            <a:endParaRPr lang="en-US" altLang="zh-CN" b="1" smtClean="0">
              <a:solidFill>
                <a:schemeClr val="bg1"/>
              </a:solidFill>
              <a:latin typeface="宋体" charset="-122"/>
              <a:ea typeface="宋体" charset="-122"/>
            </a:endParaRPr>
          </a:p>
        </p:txBody>
      </p:sp>
      <p:pic>
        <p:nvPicPr>
          <p:cNvPr id="9219" name="Picture 2" descr="C:\Users\Administrator\Desktop\各市场托管量占比.bmp"/>
          <p:cNvPicPr>
            <a:picLocks noChangeAspect="1" noChangeArrowheads="1"/>
          </p:cNvPicPr>
          <p:nvPr/>
        </p:nvPicPr>
        <p:blipFill>
          <a:blip r:embed="rId2"/>
          <a:srcRect/>
          <a:stretch>
            <a:fillRect/>
          </a:stretch>
        </p:blipFill>
        <p:spPr bwMode="auto">
          <a:xfrm>
            <a:off x="304800" y="869950"/>
            <a:ext cx="8534400" cy="5105400"/>
          </a:xfrm>
          <a:prstGeom prst="rect">
            <a:avLst/>
          </a:prstGeom>
          <a:noFill/>
          <a:ln w="9525">
            <a:noFill/>
            <a:miter lim="800000"/>
            <a:headEnd/>
            <a:tailEnd/>
          </a:ln>
        </p:spPr>
      </p:pic>
      <p:sp>
        <p:nvSpPr>
          <p:cNvPr id="4"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7</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4294967295"/>
          </p:nvPr>
        </p:nvSpPr>
        <p:spPr>
          <a:xfrm>
            <a:off x="25400" y="838200"/>
            <a:ext cx="8610600" cy="5248275"/>
          </a:xfrm>
        </p:spPr>
        <p:txBody>
          <a:bodyPr/>
          <a:lstStyle/>
          <a:p>
            <a:pPr marL="0" indent="0" algn="ctr">
              <a:buFont typeface="Wingdings" pitchFamily="2" charset="2"/>
              <a:buNone/>
            </a:pPr>
            <a:r>
              <a:rPr lang="en-US" altLang="zh-CN" b="1" smtClean="0">
                <a:solidFill>
                  <a:schemeClr val="bg1"/>
                </a:solidFill>
                <a:latin typeface="宋体" charset="-122"/>
                <a:ea typeface="宋体" charset="-122"/>
              </a:rPr>
              <a:t>2011</a:t>
            </a:r>
            <a:r>
              <a:rPr lang="zh-CN" altLang="en-US" b="1" smtClean="0">
                <a:solidFill>
                  <a:schemeClr val="bg1"/>
                </a:solidFill>
                <a:latin typeface="宋体" charset="-122"/>
                <a:ea typeface="宋体" charset="-122"/>
              </a:rPr>
              <a:t>年各市场债券的成交</a:t>
            </a:r>
            <a:endParaRPr lang="en-US" altLang="zh-CN" b="1" smtClean="0">
              <a:solidFill>
                <a:schemeClr val="bg1"/>
              </a:solidFill>
              <a:latin typeface="宋体" charset="-122"/>
              <a:ea typeface="宋体" charset="-122"/>
            </a:endParaRPr>
          </a:p>
        </p:txBody>
      </p:sp>
      <p:graphicFrame>
        <p:nvGraphicFramePr>
          <p:cNvPr id="4" name="图表 3"/>
          <p:cNvGraphicFramePr>
            <a:graphicFrameLocks/>
          </p:cNvGraphicFramePr>
          <p:nvPr/>
        </p:nvGraphicFramePr>
        <p:xfrm>
          <a:off x="1371600" y="1600200"/>
          <a:ext cx="6629400" cy="3733800"/>
        </p:xfrm>
        <a:graphic>
          <a:graphicData uri="http://schemas.openxmlformats.org/drawingml/2006/chart">
            <c:chart xmlns:c="http://schemas.openxmlformats.org/drawingml/2006/chart" xmlns:r="http://schemas.openxmlformats.org/officeDocument/2006/relationships" r:id="rId2"/>
          </a:graphicData>
        </a:graphic>
      </p:graphicFrame>
      <p:sp>
        <p:nvSpPr>
          <p:cNvPr id="5"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8</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type="body" idx="4294967295"/>
          </p:nvPr>
        </p:nvSpPr>
        <p:spPr/>
        <p:txBody>
          <a:bodyPr/>
          <a:lstStyle/>
          <a:p>
            <a:pPr marL="0" indent="0">
              <a:buFont typeface="Wingdings" pitchFamily="2" charset="2"/>
              <a:buNone/>
            </a:pPr>
            <a:r>
              <a:rPr lang="zh-CN" altLang="en-US" b="1" smtClean="0">
                <a:solidFill>
                  <a:schemeClr val="bg1"/>
                </a:solidFill>
                <a:latin typeface="宋体" charset="-122"/>
                <a:ea typeface="宋体" charset="-122"/>
              </a:rPr>
              <a:t>各市场交易的债券品种</a:t>
            </a: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u="sng" smtClean="0">
              <a:solidFill>
                <a:schemeClr val="bg1"/>
              </a:solidFill>
              <a:latin typeface="宋体" charset="-122"/>
              <a:ea typeface="宋体" charset="-122"/>
            </a:endParaRPr>
          </a:p>
          <a:p>
            <a:pPr marL="0" indent="0">
              <a:buFont typeface="Wingdings" pitchFamily="2" charset="2"/>
              <a:buNone/>
            </a:pPr>
            <a:r>
              <a:rPr lang="zh-CN" altLang="en-US" sz="1800" b="1" u="sng" smtClean="0">
                <a:solidFill>
                  <a:schemeClr val="bg1"/>
                </a:solidFill>
                <a:latin typeface="宋体" charset="-122"/>
                <a:ea typeface="宋体" charset="-122"/>
              </a:rPr>
              <a:t>银行间债券市场    交易所债券市场    商业银行柜台市场</a:t>
            </a:r>
            <a:endParaRPr lang="en-US" altLang="zh-CN" sz="1800" b="1" u="sng"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记账式国债        记账式国债        记账式国债</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政策性金融债      企业债</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央行票据          公司债</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短期融资券        可转债</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中期票据          分离交易可转债</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企业债            资产支持证券</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资产支持证券</a:t>
            </a:r>
            <a:endParaRPr lang="en-US" altLang="zh-CN" sz="1800" b="1" smtClean="0">
              <a:solidFill>
                <a:schemeClr val="bg1"/>
              </a:solidFill>
              <a:latin typeface="宋体" charset="-122"/>
              <a:ea typeface="宋体" charset="-122"/>
            </a:endParaRPr>
          </a:p>
        </p:txBody>
      </p:sp>
      <p:cxnSp>
        <p:nvCxnSpPr>
          <p:cNvPr id="11267" name="直接连接符 2"/>
          <p:cNvCxnSpPr>
            <a:cxnSpLocks noChangeShapeType="1"/>
          </p:cNvCxnSpPr>
          <p:nvPr/>
        </p:nvCxnSpPr>
        <p:spPr bwMode="auto">
          <a:xfrm>
            <a:off x="2209800" y="1676400"/>
            <a:ext cx="0" cy="3810000"/>
          </a:xfrm>
          <a:prstGeom prst="line">
            <a:avLst/>
          </a:prstGeom>
          <a:noFill/>
          <a:ln w="9525" algn="ctr">
            <a:solidFill>
              <a:schemeClr val="tx1"/>
            </a:solidFill>
            <a:round/>
            <a:headEnd/>
            <a:tailEnd/>
          </a:ln>
        </p:spPr>
      </p:cxnSp>
      <p:cxnSp>
        <p:nvCxnSpPr>
          <p:cNvPr id="11268" name="直接连接符 4"/>
          <p:cNvCxnSpPr>
            <a:cxnSpLocks noChangeShapeType="1"/>
          </p:cNvCxnSpPr>
          <p:nvPr/>
        </p:nvCxnSpPr>
        <p:spPr bwMode="auto">
          <a:xfrm>
            <a:off x="4343400" y="1676400"/>
            <a:ext cx="38100" cy="3886200"/>
          </a:xfrm>
          <a:prstGeom prst="line">
            <a:avLst/>
          </a:prstGeom>
          <a:noFill/>
          <a:ln w="9525" algn="ctr">
            <a:solidFill>
              <a:schemeClr val="tx1"/>
            </a:solidFill>
            <a:round/>
            <a:headEnd/>
            <a:tailEnd/>
          </a:ln>
        </p:spPr>
      </p:cxnSp>
      <p:sp>
        <p:nvSpPr>
          <p:cNvPr id="5"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9</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idx="4294967295"/>
          </p:nvPr>
        </p:nvSpPr>
        <p:spPr/>
        <p:txBody>
          <a:bodyPr/>
          <a:lstStyle/>
          <a:p>
            <a:pPr marL="0" indent="0">
              <a:buFont typeface="Wingdings" pitchFamily="2" charset="2"/>
              <a:buNone/>
            </a:pPr>
            <a:r>
              <a:rPr lang="zh-CN" altLang="en-US" b="1" smtClean="0">
                <a:solidFill>
                  <a:schemeClr val="bg1"/>
                </a:solidFill>
                <a:latin typeface="宋体" charset="-122"/>
                <a:ea typeface="宋体" charset="-122"/>
              </a:rPr>
              <a:t>我国债券市场上主要的债券有：</a:t>
            </a: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金融债：主要由政策性三家银行所发；</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央票：中国特有品种，（自</a:t>
            </a:r>
            <a:r>
              <a:rPr lang="en-US" altLang="zh-CN" sz="1800" b="1" smtClean="0">
                <a:solidFill>
                  <a:schemeClr val="bg1"/>
                </a:solidFill>
                <a:latin typeface="宋体" charset="-122"/>
                <a:ea typeface="宋体" charset="-122"/>
              </a:rPr>
              <a:t>2011</a:t>
            </a:r>
            <a:r>
              <a:rPr lang="zh-CN" altLang="en-US" sz="1800" b="1" smtClean="0">
                <a:solidFill>
                  <a:schemeClr val="bg1"/>
                </a:solidFill>
                <a:latin typeface="宋体" charset="-122"/>
                <a:ea typeface="宋体" charset="-122"/>
              </a:rPr>
              <a:t>年</a:t>
            </a:r>
            <a:r>
              <a:rPr lang="en-US" altLang="zh-CN" sz="1800" b="1" smtClean="0">
                <a:solidFill>
                  <a:schemeClr val="bg1"/>
                </a:solidFill>
                <a:latin typeface="宋体" charset="-122"/>
                <a:ea typeface="宋体" charset="-122"/>
              </a:rPr>
              <a:t>12</a:t>
            </a:r>
            <a:r>
              <a:rPr lang="zh-CN" altLang="en-US" sz="1800" b="1" smtClean="0">
                <a:solidFill>
                  <a:schemeClr val="bg1"/>
                </a:solidFill>
                <a:latin typeface="宋体" charset="-122"/>
                <a:ea typeface="宋体" charset="-122"/>
              </a:rPr>
              <a:t>月</a:t>
            </a:r>
            <a:r>
              <a:rPr lang="en-US" altLang="zh-CN" sz="1800" b="1" smtClean="0">
                <a:solidFill>
                  <a:schemeClr val="bg1"/>
                </a:solidFill>
                <a:latin typeface="宋体" charset="-122"/>
                <a:ea typeface="宋体" charset="-122"/>
              </a:rPr>
              <a:t>26</a:t>
            </a:r>
            <a:r>
              <a:rPr lang="zh-CN" altLang="en-US" sz="1800" b="1" smtClean="0">
                <a:solidFill>
                  <a:schemeClr val="bg1"/>
                </a:solidFill>
                <a:latin typeface="宋体" charset="-122"/>
                <a:ea typeface="宋体" charset="-122"/>
              </a:rPr>
              <a:t>日以来已经停发）；</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国债：免税；</a:t>
            </a:r>
            <a:endParaRPr lang="en-US" altLang="zh-CN" sz="1800" b="1" smtClean="0">
              <a:solidFill>
                <a:schemeClr val="bg1"/>
              </a:solidFill>
              <a:latin typeface="宋体" charset="-122"/>
              <a:ea typeface="宋体" charset="-122"/>
            </a:endParaRPr>
          </a:p>
          <a:p>
            <a:pPr marL="0" indent="0">
              <a:buFont typeface="Wingdings" pitchFamily="2" charset="2"/>
              <a:buNone/>
            </a:pP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信用债主要品种有：企业债，分离交易可转债，可转债，公司债，中期票据，短期融资券等。</a:t>
            </a:r>
            <a:endParaRPr lang="en-US" altLang="zh-CN" sz="1800" b="1" smtClean="0">
              <a:solidFill>
                <a:schemeClr val="bg1"/>
              </a:solidFill>
              <a:latin typeface="宋体" charset="-122"/>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10</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body" idx="4294967295"/>
          </p:nvPr>
        </p:nvSpPr>
        <p:spPr>
          <a:xfrm>
            <a:off x="228600" y="762000"/>
            <a:ext cx="8610600" cy="5248275"/>
          </a:xfrm>
        </p:spPr>
        <p:txBody>
          <a:bodyPr/>
          <a:lstStyle/>
          <a:p>
            <a:pPr marL="0" indent="0" algn="ctr">
              <a:buFont typeface="Wingdings" pitchFamily="2" charset="2"/>
              <a:buNone/>
            </a:pPr>
            <a:r>
              <a:rPr lang="zh-CN" altLang="en-US" b="1" smtClean="0">
                <a:solidFill>
                  <a:schemeClr val="bg1"/>
                </a:solidFill>
                <a:latin typeface="宋体" charset="-122"/>
                <a:ea typeface="宋体" charset="-122"/>
              </a:rPr>
              <a:t>截至</a:t>
            </a:r>
            <a:r>
              <a:rPr lang="en-US" altLang="zh-CN" b="1" smtClean="0">
                <a:solidFill>
                  <a:schemeClr val="bg1"/>
                </a:solidFill>
                <a:latin typeface="宋体" charset="-122"/>
                <a:ea typeface="宋体" charset="-122"/>
              </a:rPr>
              <a:t>6</a:t>
            </a:r>
            <a:r>
              <a:rPr lang="zh-CN" altLang="en-US" b="1" smtClean="0">
                <a:solidFill>
                  <a:schemeClr val="bg1"/>
                </a:solidFill>
                <a:latin typeface="宋体" charset="-122"/>
                <a:ea typeface="宋体" charset="-122"/>
              </a:rPr>
              <a:t>月</a:t>
            </a:r>
            <a:r>
              <a:rPr lang="en-US" altLang="zh-CN" b="1" smtClean="0">
                <a:solidFill>
                  <a:schemeClr val="bg1"/>
                </a:solidFill>
                <a:latin typeface="宋体" charset="-122"/>
                <a:ea typeface="宋体" charset="-122"/>
              </a:rPr>
              <a:t>13</a:t>
            </a:r>
            <a:r>
              <a:rPr lang="zh-CN" altLang="en-US" b="1" smtClean="0">
                <a:solidFill>
                  <a:schemeClr val="bg1"/>
                </a:solidFill>
                <a:latin typeface="宋体" charset="-122"/>
                <a:ea typeface="宋体" charset="-122"/>
              </a:rPr>
              <a:t>日各债券类别存量</a:t>
            </a:r>
            <a:endParaRPr lang="en-US" altLang="zh-CN" b="1" smtClean="0">
              <a:solidFill>
                <a:schemeClr val="bg1"/>
              </a:solidFill>
              <a:latin typeface="宋体" charset="-122"/>
              <a:ea typeface="宋体" charset="-122"/>
            </a:endParaRPr>
          </a:p>
        </p:txBody>
      </p:sp>
      <p:graphicFrame>
        <p:nvGraphicFramePr>
          <p:cNvPr id="2" name="表格 1"/>
          <p:cNvGraphicFramePr>
            <a:graphicFrameLocks noGrp="1"/>
          </p:cNvGraphicFramePr>
          <p:nvPr/>
        </p:nvGraphicFramePr>
        <p:xfrm>
          <a:off x="381000" y="1219200"/>
          <a:ext cx="8153400" cy="5330584"/>
        </p:xfrm>
        <a:graphic>
          <a:graphicData uri="http://schemas.openxmlformats.org/drawingml/2006/table">
            <a:tbl>
              <a:tblPr/>
              <a:tblGrid>
                <a:gridCol w="1887538"/>
                <a:gridCol w="1358900"/>
                <a:gridCol w="1358900"/>
                <a:gridCol w="1811337"/>
                <a:gridCol w="1736725"/>
              </a:tblGrid>
              <a:tr h="17938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bg1"/>
                          </a:solidFill>
                          <a:effectLst/>
                          <a:latin typeface="Verdana" pitchFamily="34" charset="0"/>
                          <a:ea typeface="宋体" charset="-122"/>
                        </a:rPr>
                        <a:t>类别</a:t>
                      </a:r>
                      <a:endParaRPr kumimoji="0" lang="zh-CN" altLang="en-US" sz="1200" b="0" i="0" u="none" strike="noStrike" cap="none" normalizeH="0" baseline="0" dirty="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债券数量</a:t>
                      </a:r>
                      <a:r>
                        <a:rPr kumimoji="0" lang="en-US" altLang="zh-CN" sz="1200" b="0" i="0" u="none" strike="noStrike" cap="none" normalizeH="0" baseline="0" smtClean="0">
                          <a:ln>
                            <a:noFill/>
                          </a:ln>
                          <a:solidFill>
                            <a:schemeClr val="bg1"/>
                          </a:solidFill>
                          <a:effectLst/>
                          <a:latin typeface="Verdana" pitchFamily="34" charset="0"/>
                          <a:ea typeface="宋体" charset="-122"/>
                        </a:rPr>
                        <a:t>(</a:t>
                      </a:r>
                      <a:r>
                        <a:rPr kumimoji="0" lang="zh-CN" altLang="en-US" sz="1200" b="0" i="0" u="none" strike="noStrike" cap="none" normalizeH="0" baseline="0" smtClean="0">
                          <a:ln>
                            <a:noFill/>
                          </a:ln>
                          <a:solidFill>
                            <a:schemeClr val="bg1"/>
                          </a:solidFill>
                          <a:effectLst/>
                          <a:latin typeface="Verdana" pitchFamily="34" charset="0"/>
                          <a:ea typeface="宋体" charset="-122"/>
                        </a:rPr>
                        <a:t>只</a:t>
                      </a:r>
                      <a:r>
                        <a:rPr kumimoji="0" lang="en-US" altLang="zh-CN" sz="1200" b="0" i="0" u="none" strike="noStrike" cap="none" normalizeH="0" baseline="0" smtClean="0">
                          <a:ln>
                            <a:noFill/>
                          </a:ln>
                          <a:solidFill>
                            <a:schemeClr val="bg1"/>
                          </a:solidFill>
                          <a:effectLst/>
                          <a:latin typeface="Verdana" pitchFamily="34" charset="0"/>
                          <a:ea typeface="宋体" charset="-122"/>
                        </a:rPr>
                        <a:t>)</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债券数量比重</a:t>
                      </a:r>
                      <a:r>
                        <a:rPr kumimoji="0" lang="en-US" altLang="zh-CN" sz="1200" b="0" i="0" u="none" strike="noStrike" cap="none" normalizeH="0" baseline="0" smtClean="0">
                          <a:ln>
                            <a:noFill/>
                          </a:ln>
                          <a:solidFill>
                            <a:schemeClr val="bg1"/>
                          </a:solidFill>
                          <a:effectLst/>
                          <a:latin typeface="Verdana" pitchFamily="34" charset="0"/>
                          <a:ea typeface="宋体" charset="-122"/>
                        </a:rPr>
                        <a:t>(%)</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票面总额</a:t>
                      </a:r>
                      <a:r>
                        <a:rPr kumimoji="0" lang="en-US" altLang="zh-CN" sz="1200" b="0" i="0" u="none" strike="noStrike" cap="none" normalizeH="0" baseline="0" smtClean="0">
                          <a:ln>
                            <a:noFill/>
                          </a:ln>
                          <a:solidFill>
                            <a:schemeClr val="bg1"/>
                          </a:solidFill>
                          <a:effectLst/>
                          <a:latin typeface="Verdana" pitchFamily="34" charset="0"/>
                          <a:ea typeface="宋体" charset="-122"/>
                        </a:rPr>
                        <a:t>(</a:t>
                      </a:r>
                      <a:r>
                        <a:rPr kumimoji="0" lang="zh-CN" altLang="en-US" sz="1200" b="0" i="0" u="none" strike="noStrike" cap="none" normalizeH="0" baseline="0" smtClean="0">
                          <a:ln>
                            <a:noFill/>
                          </a:ln>
                          <a:solidFill>
                            <a:schemeClr val="bg1"/>
                          </a:solidFill>
                          <a:effectLst/>
                          <a:latin typeface="Verdana" pitchFamily="34" charset="0"/>
                          <a:ea typeface="宋体" charset="-122"/>
                        </a:rPr>
                        <a:t>亿元</a:t>
                      </a:r>
                      <a:r>
                        <a:rPr kumimoji="0" lang="en-US" altLang="zh-CN" sz="1200" b="0" i="0" u="none" strike="noStrike" cap="none" normalizeH="0" baseline="0" smtClean="0">
                          <a:ln>
                            <a:noFill/>
                          </a:ln>
                          <a:solidFill>
                            <a:schemeClr val="bg1"/>
                          </a:solidFill>
                          <a:effectLst/>
                          <a:latin typeface="Verdana" pitchFamily="34" charset="0"/>
                          <a:ea typeface="宋体" charset="-122"/>
                        </a:rPr>
                        <a:t>)</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票面总额比重</a:t>
                      </a:r>
                      <a:r>
                        <a:rPr kumimoji="0" lang="en-US" altLang="zh-CN" sz="1200" b="0" i="0" u="none" strike="noStrike" cap="none" normalizeH="0" baseline="0" smtClean="0">
                          <a:ln>
                            <a:noFill/>
                          </a:ln>
                          <a:solidFill>
                            <a:schemeClr val="bg1"/>
                          </a:solidFill>
                          <a:effectLst/>
                          <a:latin typeface="Verdana" pitchFamily="34" charset="0"/>
                          <a:ea typeface="宋体" charset="-122"/>
                        </a:rPr>
                        <a:t>(%)</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rgbClr val="FF0000"/>
                          </a:solidFill>
                          <a:effectLst/>
                          <a:latin typeface="Verdana" pitchFamily="34" charset="0"/>
                          <a:ea typeface="宋体" charset="-122"/>
                        </a:rPr>
                        <a:t>国债</a:t>
                      </a:r>
                      <a:endParaRPr kumimoji="0" lang="zh-CN" altLang="en-US"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186</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4.83</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69,980.75</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30.71</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地方政府债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47</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1.22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4,744.00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2.08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rgbClr val="FF0000"/>
                          </a:solidFill>
                          <a:effectLst/>
                          <a:latin typeface="Verdana" pitchFamily="34" charset="0"/>
                          <a:ea typeface="宋体" charset="-122"/>
                        </a:rPr>
                        <a:t>央行票据</a:t>
                      </a:r>
                      <a:endParaRPr kumimoji="0" lang="zh-CN" altLang="en-US"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52</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1.35</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14,680.00</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6.44</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rgbClr val="FF0000"/>
                          </a:solidFill>
                          <a:effectLst/>
                          <a:latin typeface="Verdana" pitchFamily="34" charset="0"/>
                          <a:ea typeface="宋体" charset="-122"/>
                        </a:rPr>
                        <a:t>金融债</a:t>
                      </a:r>
                      <a:endParaRPr kumimoji="0" lang="zh-CN" altLang="en-US"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542</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14.06</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80,469.71</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35.31</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rgbClr val="FF0000"/>
                          </a:solidFill>
                          <a:effectLst/>
                          <a:latin typeface="Verdana" pitchFamily="34" charset="0"/>
                          <a:ea typeface="宋体" charset="-122"/>
                        </a:rPr>
                        <a:t>    政策银行债</a:t>
                      </a:r>
                      <a:endParaRPr kumimoji="0" lang="zh-CN" altLang="en-US"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342</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8.87</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68,072.41</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FF0000"/>
                          </a:solidFill>
                          <a:effectLst/>
                          <a:latin typeface="Verdana" pitchFamily="34" charset="0"/>
                          <a:ea typeface="宋体" charset="-122"/>
                        </a:rPr>
                        <a:t>29.87</a:t>
                      </a:r>
                      <a:endParaRPr kumimoji="0" lang="en-US" altLang="zh-CN" sz="1200" b="0" i="0" u="none" strike="noStrike" cap="none" normalizeH="0" baseline="0" smtClean="0">
                        <a:ln>
                          <a:noFill/>
                        </a:ln>
                        <a:solidFill>
                          <a:srgbClr val="FF0000"/>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商业银行债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33</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0.86</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2,243.00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0.98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商业银行次级债券</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138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3.58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9,378.30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4.12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保险公司债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0.21</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400.00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0.18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证券公司债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0.05</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29.00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0.01</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其它金融机构债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19</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0.49</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347.00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0.15</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企业债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968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25.12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16,013.45</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7.03</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一般企业债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961</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24.94</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15,985.29</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7.01</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集合企业债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7</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0.18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28.16</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0.01</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公司债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230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5.97</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3,697.67</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1.62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中期票据</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1,048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27.19</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21,284.13</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9.34</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一般中期票据</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995</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25.82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21,135.70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9.28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集合票据</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53</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1.38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148.43</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0.07</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短期融资券</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652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16.92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9,151.77</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4.02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一般短期融资券</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632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16.40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7,471.77</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3.28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超短期融资债券</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19</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0.49</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1,640.00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0.72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    证券公司短期融资券</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0.03</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40.00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0.02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国际机构债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6</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0.16</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90.00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0.04</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政府支持机构债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52</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1.35</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5,810.00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2.55</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资产支持证券</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17</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0.44</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20.45</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0.01</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可转债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36</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0.93</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1,137.86</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0.50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可分离转债存债</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18</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0.47</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796.15</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0.35</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155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bg1"/>
                          </a:solidFill>
                          <a:effectLst/>
                          <a:latin typeface="Verdana" pitchFamily="34" charset="0"/>
                          <a:ea typeface="宋体" charset="-122"/>
                        </a:rPr>
                        <a:t>合计</a:t>
                      </a:r>
                      <a:endParaRPr kumimoji="0" lang="zh-CN" altLang="en-US"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3,854</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dirty="0" smtClean="0">
                          <a:ln>
                            <a:noFill/>
                          </a:ln>
                          <a:solidFill>
                            <a:schemeClr val="bg1"/>
                          </a:solidFill>
                          <a:effectLst/>
                          <a:latin typeface="Verdana" pitchFamily="34" charset="0"/>
                          <a:ea typeface="宋体" charset="-122"/>
                        </a:rPr>
                        <a:t>100.00</a:t>
                      </a:r>
                      <a:endParaRPr kumimoji="0" lang="en-US" altLang="zh-CN" sz="1200" b="0" i="0" u="none" strike="noStrike" cap="none" normalizeH="0" baseline="0" dirty="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227,875.94</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bg1"/>
                          </a:solidFill>
                          <a:effectLst/>
                          <a:latin typeface="Verdana" pitchFamily="34" charset="0"/>
                          <a:ea typeface="宋体" charset="-122"/>
                        </a:rPr>
                        <a:t>100.00</a:t>
                      </a:r>
                      <a:endParaRPr kumimoji="0" lang="en-US" altLang="zh-CN" sz="1200" b="0" i="0" u="none" strike="noStrike" cap="none" normalizeH="0" baseline="0" smtClean="0">
                        <a:ln>
                          <a:noFill/>
                        </a:ln>
                        <a:solidFill>
                          <a:schemeClr val="bg1"/>
                        </a:solidFill>
                        <a:effectLst/>
                        <a:latin typeface="宋体" charset="-122"/>
                        <a:ea typeface="宋体" charset="-122"/>
                      </a:endParaRPr>
                    </a:p>
                  </a:txBody>
                  <a:tcPr marL="7498" marR="7498" marT="7498"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bl>
          </a:graphicData>
        </a:graphic>
      </p:graphicFrame>
      <p:sp>
        <p:nvSpPr>
          <p:cNvPr id="4" name="灯片编号占位符 3"/>
          <p:cNvSpPr txBox="1">
            <a:spLocks/>
          </p:cNvSpPr>
          <p:nvPr/>
        </p:nvSpPr>
        <p:spPr>
          <a:xfrm>
            <a:off x="3000364" y="6492875"/>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11</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28600" y="914400"/>
            <a:ext cx="8610600" cy="5248275"/>
          </a:xfrm>
        </p:spPr>
        <p:txBody>
          <a:bodyPr/>
          <a:lstStyle/>
          <a:p>
            <a:pPr marL="0" indent="0" algn="ctr">
              <a:buFont typeface="Wingdings" pitchFamily="2" charset="2"/>
              <a:buNone/>
            </a:pPr>
            <a:r>
              <a:rPr lang="zh-CN" altLang="en-US" b="1" smtClean="0">
                <a:solidFill>
                  <a:schemeClr val="bg1"/>
                </a:solidFill>
                <a:latin typeface="宋体" charset="-122"/>
                <a:ea typeface="宋体" charset="-122"/>
              </a:rPr>
              <a:t>截至</a:t>
            </a:r>
            <a:r>
              <a:rPr lang="en-US" altLang="zh-CN" b="1" smtClean="0">
                <a:solidFill>
                  <a:schemeClr val="bg1"/>
                </a:solidFill>
                <a:latin typeface="宋体" charset="-122"/>
                <a:ea typeface="宋体" charset="-122"/>
              </a:rPr>
              <a:t>6</a:t>
            </a:r>
            <a:r>
              <a:rPr lang="zh-CN" altLang="en-US" b="1" smtClean="0">
                <a:solidFill>
                  <a:schemeClr val="bg1"/>
                </a:solidFill>
                <a:latin typeface="宋体" charset="-122"/>
                <a:ea typeface="宋体" charset="-122"/>
              </a:rPr>
              <a:t>月</a:t>
            </a:r>
            <a:r>
              <a:rPr lang="en-US" altLang="zh-CN" b="1" smtClean="0">
                <a:solidFill>
                  <a:schemeClr val="bg1"/>
                </a:solidFill>
                <a:latin typeface="宋体" charset="-122"/>
                <a:ea typeface="宋体" charset="-122"/>
              </a:rPr>
              <a:t>13</a:t>
            </a:r>
            <a:r>
              <a:rPr lang="zh-CN" altLang="en-US" b="1" smtClean="0">
                <a:solidFill>
                  <a:schemeClr val="bg1"/>
                </a:solidFill>
                <a:latin typeface="宋体" charset="-122"/>
                <a:ea typeface="宋体" charset="-122"/>
              </a:rPr>
              <a:t>日的各期限债券存量</a:t>
            </a:r>
            <a:endParaRPr lang="en-US" altLang="zh-CN" b="1" smtClean="0">
              <a:solidFill>
                <a:schemeClr val="bg1"/>
              </a:solidFill>
              <a:latin typeface="宋体" charset="-122"/>
              <a:ea typeface="宋体" charset="-122"/>
            </a:endParaRPr>
          </a:p>
        </p:txBody>
      </p:sp>
      <p:graphicFrame>
        <p:nvGraphicFramePr>
          <p:cNvPr id="2" name="表格 1"/>
          <p:cNvGraphicFramePr>
            <a:graphicFrameLocks noGrp="1"/>
          </p:cNvGraphicFramePr>
          <p:nvPr/>
        </p:nvGraphicFramePr>
        <p:xfrm>
          <a:off x="838200" y="1524000"/>
          <a:ext cx="7772400" cy="4495800"/>
        </p:xfrm>
        <a:graphic>
          <a:graphicData uri="http://schemas.openxmlformats.org/drawingml/2006/table">
            <a:tbl>
              <a:tblPr/>
              <a:tblGrid>
                <a:gridCol w="1041400"/>
                <a:gridCol w="1606550"/>
                <a:gridCol w="1824038"/>
                <a:gridCol w="1585912"/>
                <a:gridCol w="1714500"/>
              </a:tblGrid>
              <a:tr h="56197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类别</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债券数量</a:t>
                      </a:r>
                      <a:r>
                        <a:rPr kumimoji="0" lang="en-US" altLang="zh-CN" sz="1600" b="0" i="0" u="none" strike="noStrike" cap="none" normalizeH="0" baseline="0" smtClean="0">
                          <a:ln>
                            <a:noFill/>
                          </a:ln>
                          <a:solidFill>
                            <a:schemeClr val="bg1"/>
                          </a:solidFill>
                          <a:effectLst/>
                          <a:latin typeface="Verdana" pitchFamily="34" charset="0"/>
                          <a:ea typeface="宋体" charset="-122"/>
                        </a:rPr>
                        <a:t>(</a:t>
                      </a:r>
                      <a:r>
                        <a:rPr kumimoji="0" lang="zh-CN" altLang="en-US" sz="1600" b="0" i="0" u="none" strike="noStrike" cap="none" normalizeH="0" baseline="0" smtClean="0">
                          <a:ln>
                            <a:noFill/>
                          </a:ln>
                          <a:solidFill>
                            <a:schemeClr val="bg1"/>
                          </a:solidFill>
                          <a:effectLst/>
                          <a:latin typeface="Verdana" pitchFamily="34" charset="0"/>
                          <a:ea typeface="宋体" charset="-122"/>
                        </a:rPr>
                        <a:t>只</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债券数量比重</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票面总额</a:t>
                      </a:r>
                      <a:r>
                        <a:rPr kumimoji="0" lang="en-US" altLang="zh-CN" sz="1600" b="0" i="0" u="none" strike="noStrike" cap="none" normalizeH="0" baseline="0" smtClean="0">
                          <a:ln>
                            <a:noFill/>
                          </a:ln>
                          <a:solidFill>
                            <a:schemeClr val="bg1"/>
                          </a:solidFill>
                          <a:effectLst/>
                          <a:latin typeface="Verdana" pitchFamily="34" charset="0"/>
                          <a:ea typeface="宋体" charset="-122"/>
                        </a:rPr>
                        <a:t>(</a:t>
                      </a:r>
                      <a:r>
                        <a:rPr kumimoji="0" lang="zh-CN" altLang="en-US" sz="1600" b="0" i="0" u="none" strike="noStrike" cap="none" normalizeH="0" baseline="0" smtClean="0">
                          <a:ln>
                            <a:noFill/>
                          </a:ln>
                          <a:solidFill>
                            <a:schemeClr val="bg1"/>
                          </a:solidFill>
                          <a:effectLst/>
                          <a:latin typeface="Verdana" pitchFamily="34" charset="0"/>
                          <a:ea typeface="宋体" charset="-122"/>
                        </a:rPr>
                        <a:t>亿元</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票面总额比重</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5619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a:t>
                      </a:r>
                      <a:r>
                        <a:rPr kumimoji="0" lang="zh-CN" altLang="en-US" sz="1600" b="0" i="0" u="none" strike="noStrike" cap="none" normalizeH="0" baseline="0" smtClean="0">
                          <a:ln>
                            <a:noFill/>
                          </a:ln>
                          <a:solidFill>
                            <a:schemeClr val="bg1"/>
                          </a:solidFill>
                          <a:effectLst/>
                          <a:latin typeface="Verdana" pitchFamily="34" charset="0"/>
                          <a:ea typeface="宋体" charset="-122"/>
                        </a:rPr>
                        <a:t>年以内</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698</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18.16</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15,550.55</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6.82</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5619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1-3</a:t>
                      </a:r>
                      <a:r>
                        <a:rPr kumimoji="0" lang="zh-CN" altLang="en-US" sz="1600" b="0" i="0" u="none" strike="noStrike" cap="none" normalizeH="0" baseline="0" smtClean="0">
                          <a:ln>
                            <a:noFill/>
                          </a:ln>
                          <a:solidFill>
                            <a:schemeClr val="bg1"/>
                          </a:solidFill>
                          <a:effectLst/>
                          <a:latin typeface="Verdana" pitchFamily="34" charset="0"/>
                          <a:ea typeface="宋体" charset="-122"/>
                        </a:rPr>
                        <a:t>年</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559</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14.54</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36,758.93</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16.13</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5619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3-5</a:t>
                      </a:r>
                      <a:r>
                        <a:rPr kumimoji="0" lang="zh-CN" altLang="en-US" sz="1600" b="0" i="0" u="none" strike="noStrike" cap="none" normalizeH="0" baseline="0" smtClean="0">
                          <a:ln>
                            <a:noFill/>
                          </a:ln>
                          <a:solidFill>
                            <a:schemeClr val="bg1"/>
                          </a:solidFill>
                          <a:effectLst/>
                          <a:latin typeface="Verdana" pitchFamily="34" charset="0"/>
                          <a:ea typeface="宋体" charset="-122"/>
                        </a:rPr>
                        <a:t>年</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971</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25.26</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47,668.42</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20.91</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5619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5-7</a:t>
                      </a:r>
                      <a:r>
                        <a:rPr kumimoji="0" lang="zh-CN" altLang="en-US" sz="1600" b="0" i="0" u="none" strike="noStrike" cap="none" normalizeH="0" baseline="0" smtClean="0">
                          <a:ln>
                            <a:noFill/>
                          </a:ln>
                          <a:solidFill>
                            <a:schemeClr val="bg1"/>
                          </a:solidFill>
                          <a:effectLst/>
                          <a:latin typeface="Verdana" pitchFamily="34" charset="0"/>
                          <a:ea typeface="宋体" charset="-122"/>
                        </a:rPr>
                        <a:t>年</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778</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20.24</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37,620.78</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16.50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5619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7-10</a:t>
                      </a:r>
                      <a:r>
                        <a:rPr kumimoji="0" lang="zh-CN" altLang="en-US" sz="1600" b="0" i="0" u="none" strike="noStrike" cap="none" normalizeH="0" baseline="0" smtClean="0">
                          <a:ln>
                            <a:noFill/>
                          </a:ln>
                          <a:solidFill>
                            <a:schemeClr val="bg1"/>
                          </a:solidFill>
                          <a:effectLst/>
                          <a:latin typeface="Verdana" pitchFamily="34" charset="0"/>
                          <a:ea typeface="宋体" charset="-122"/>
                        </a:rPr>
                        <a:t>年</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619</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16.10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50,822.88</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22.30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5619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10</a:t>
                      </a:r>
                      <a:r>
                        <a:rPr kumimoji="0" lang="zh-CN" altLang="en-US" sz="1600" b="0" i="0" u="none" strike="noStrike" cap="none" normalizeH="0" baseline="0" smtClean="0">
                          <a:ln>
                            <a:noFill/>
                          </a:ln>
                          <a:solidFill>
                            <a:schemeClr val="bg1"/>
                          </a:solidFill>
                          <a:effectLst/>
                          <a:latin typeface="Verdana" pitchFamily="34" charset="0"/>
                          <a:ea typeface="宋体" charset="-122"/>
                        </a:rPr>
                        <a:t>年以上</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219</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5.70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39,532.78</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17.34</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5619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合计</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3,844</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100.00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227,954.34</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100.00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bl>
          </a:graphicData>
        </a:graphic>
      </p:graphicFrame>
      <p:sp>
        <p:nvSpPr>
          <p:cNvPr id="4"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12</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4294967295"/>
          </p:nvPr>
        </p:nvSpPr>
        <p:spPr/>
        <p:txBody>
          <a:bodyPr/>
          <a:lstStyle/>
          <a:p>
            <a:pPr marL="0" indent="0">
              <a:buFont typeface="Wingdings" pitchFamily="2" charset="2"/>
              <a:buNone/>
            </a:pPr>
            <a:r>
              <a:rPr lang="zh-CN" altLang="en-US" b="1" smtClean="0">
                <a:solidFill>
                  <a:schemeClr val="bg1"/>
                </a:solidFill>
                <a:latin typeface="宋体" charset="-122"/>
                <a:ea typeface="宋体" charset="-122"/>
              </a:rPr>
              <a:t>各债券市场的交易方式种类</a:t>
            </a: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银行间市场    交易所市场    商业银行柜台市场</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现券交易      现券交易      现券交易</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质押式回购    质押式回购    </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买断式回购</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远期交易</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利率互换</a:t>
            </a:r>
            <a:endParaRPr lang="en-US" altLang="zh-CN" sz="1800"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13</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idx="4294967295"/>
          </p:nvPr>
        </p:nvSpPr>
        <p:spPr/>
        <p:txBody>
          <a:bodyPr/>
          <a:lstStyle/>
          <a:p>
            <a:pPr marL="0" indent="0">
              <a:buFont typeface="Wingdings" pitchFamily="2" charset="2"/>
              <a:buNone/>
            </a:pPr>
            <a:r>
              <a:rPr lang="en-US" altLang="zh-CN" b="1" smtClean="0">
                <a:solidFill>
                  <a:schemeClr val="bg1"/>
                </a:solidFill>
                <a:latin typeface="宋体" charset="-122"/>
                <a:ea typeface="宋体" charset="-122"/>
              </a:rPr>
              <a:t>2011</a:t>
            </a:r>
            <a:r>
              <a:rPr lang="zh-CN" altLang="en-US" b="1" smtClean="0">
                <a:solidFill>
                  <a:schemeClr val="bg1"/>
                </a:solidFill>
                <a:latin typeface="宋体" charset="-122"/>
                <a:ea typeface="宋体" charset="-122"/>
              </a:rPr>
              <a:t>年各交易种类的成交情况</a:t>
            </a:r>
            <a:endParaRPr lang="en-US" altLang="zh-CN" b="1" smtClean="0">
              <a:solidFill>
                <a:schemeClr val="bg1"/>
              </a:solidFill>
              <a:latin typeface="宋体" charset="-122"/>
              <a:ea typeface="宋体" charset="-122"/>
            </a:endParaRPr>
          </a:p>
        </p:txBody>
      </p:sp>
      <p:graphicFrame>
        <p:nvGraphicFramePr>
          <p:cNvPr id="2" name="表格 1"/>
          <p:cNvGraphicFramePr>
            <a:graphicFrameLocks noGrp="1"/>
          </p:cNvGraphicFramePr>
          <p:nvPr/>
        </p:nvGraphicFramePr>
        <p:xfrm>
          <a:off x="381000" y="2286000"/>
          <a:ext cx="8305800" cy="2465705"/>
        </p:xfrm>
        <a:graphic>
          <a:graphicData uri="http://schemas.openxmlformats.org/drawingml/2006/table">
            <a:tbl>
              <a:tblPr/>
              <a:tblGrid>
                <a:gridCol w="1444625"/>
                <a:gridCol w="1271588"/>
                <a:gridCol w="923925"/>
                <a:gridCol w="1314450"/>
                <a:gridCol w="923925"/>
                <a:gridCol w="1503362"/>
                <a:gridCol w="923925"/>
              </a:tblGrid>
              <a:tr h="39370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　</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现券交易</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hMerge="1">
                  <a:txBody>
                    <a:bodyPr/>
                    <a:lstStyle/>
                    <a:p>
                      <a:endParaRPr lang="zh-CN" altLang="en-US"/>
                    </a:p>
                  </a:txBody>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回购交易</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hMerge="1">
                  <a:txBody>
                    <a:bodyPr/>
                    <a:lstStyle/>
                    <a:p>
                      <a:endParaRPr lang="zh-CN" altLang="en-US"/>
                    </a:p>
                  </a:txBody>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合计</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hMerge="1">
                  <a:txBody>
                    <a:bodyPr/>
                    <a:lstStyle/>
                    <a:p>
                      <a:endParaRPr lang="zh-CN" altLang="en-US"/>
                    </a:p>
                  </a:txBody>
                  <a:tcPr/>
                </a:tc>
              </a:tr>
              <a:tr h="39370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交易市场</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总金额</a:t>
                      </a:r>
                      <a:r>
                        <a:rPr kumimoji="0" lang="en-US" altLang="zh-CN" sz="1600" b="0" i="0" u="none" strike="noStrike" cap="none" normalizeH="0" baseline="0" smtClean="0">
                          <a:ln>
                            <a:noFill/>
                          </a:ln>
                          <a:solidFill>
                            <a:schemeClr val="bg1"/>
                          </a:solidFill>
                          <a:effectLst/>
                          <a:latin typeface="Verdana" pitchFamily="34" charset="0"/>
                          <a:ea typeface="宋体" charset="-122"/>
                        </a:rPr>
                        <a:t>(</a:t>
                      </a:r>
                      <a:r>
                        <a:rPr kumimoji="0" lang="zh-CN" altLang="en-US" sz="1600" b="0" i="0" u="none" strike="noStrike" cap="none" normalizeH="0" baseline="0" smtClean="0">
                          <a:ln>
                            <a:noFill/>
                          </a:ln>
                          <a:solidFill>
                            <a:schemeClr val="bg1"/>
                          </a:solidFill>
                          <a:effectLst/>
                          <a:latin typeface="Verdana" pitchFamily="34" charset="0"/>
                          <a:ea typeface="宋体" charset="-122"/>
                        </a:rPr>
                        <a:t>亿元</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比重</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总金额</a:t>
                      </a:r>
                      <a:r>
                        <a:rPr kumimoji="0" lang="en-US" altLang="zh-CN" sz="1600" b="0" i="0" u="none" strike="noStrike" cap="none" normalizeH="0" baseline="0" smtClean="0">
                          <a:ln>
                            <a:noFill/>
                          </a:ln>
                          <a:solidFill>
                            <a:schemeClr val="bg1"/>
                          </a:solidFill>
                          <a:effectLst/>
                          <a:latin typeface="Verdana" pitchFamily="34" charset="0"/>
                          <a:ea typeface="宋体" charset="-122"/>
                        </a:rPr>
                        <a:t>(</a:t>
                      </a:r>
                      <a:r>
                        <a:rPr kumimoji="0" lang="zh-CN" altLang="en-US" sz="1600" b="0" i="0" u="none" strike="noStrike" cap="none" normalizeH="0" baseline="0" smtClean="0">
                          <a:ln>
                            <a:noFill/>
                          </a:ln>
                          <a:solidFill>
                            <a:schemeClr val="bg1"/>
                          </a:solidFill>
                          <a:effectLst/>
                          <a:latin typeface="Verdana" pitchFamily="34" charset="0"/>
                          <a:ea typeface="宋体" charset="-122"/>
                        </a:rPr>
                        <a:t>亿元</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比重</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总金额</a:t>
                      </a:r>
                      <a:r>
                        <a:rPr kumimoji="0" lang="en-US" altLang="zh-CN" sz="1600" b="0" i="0" u="none" strike="noStrike" cap="none" normalizeH="0" baseline="0" smtClean="0">
                          <a:ln>
                            <a:noFill/>
                          </a:ln>
                          <a:solidFill>
                            <a:schemeClr val="bg1"/>
                          </a:solidFill>
                          <a:effectLst/>
                          <a:latin typeface="Verdana" pitchFamily="34" charset="0"/>
                          <a:ea typeface="宋体" charset="-122"/>
                        </a:rPr>
                        <a:t>(</a:t>
                      </a:r>
                      <a:r>
                        <a:rPr kumimoji="0" lang="zh-CN" altLang="en-US" sz="1600" b="0" i="0" u="none" strike="noStrike" cap="none" normalizeH="0" baseline="0" smtClean="0">
                          <a:ln>
                            <a:noFill/>
                          </a:ln>
                          <a:solidFill>
                            <a:schemeClr val="bg1"/>
                          </a:solidFill>
                          <a:effectLst/>
                          <a:latin typeface="Verdana" pitchFamily="34" charset="0"/>
                          <a:ea typeface="宋体" charset="-122"/>
                        </a:rPr>
                        <a:t>亿元</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比重</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3937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深圳证券交易所</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527.01</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0.08</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4,888.34</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0.41</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5,415.35</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0.30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3937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上海证券交易所</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4,170.60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0.66</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199,581.50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16.69</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203,752.10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11.15</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3937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银行间债券市场</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626,501.35</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99.26</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991,659.68</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82.91</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1,618,161.03</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88.55</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3937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合计</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631,198.97</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100.00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1,196,129.51</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100.00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1,827,328.47</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100.00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bl>
          </a:graphicData>
        </a:graphic>
      </p:graphicFrame>
      <p:sp>
        <p:nvSpPr>
          <p:cNvPr id="4"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14</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body" idx="4294967295"/>
          </p:nvPr>
        </p:nvSpPr>
        <p:spPr>
          <a:xfrm>
            <a:off x="228600" y="990600"/>
            <a:ext cx="8610600" cy="5248275"/>
          </a:xfrm>
        </p:spPr>
        <p:txBody>
          <a:bodyPr/>
          <a:lstStyle/>
          <a:p>
            <a:pPr marL="0" indent="0">
              <a:buFont typeface="Wingdings" pitchFamily="2" charset="2"/>
              <a:buNone/>
            </a:pPr>
            <a:r>
              <a:rPr lang="en-US" altLang="zh-CN" b="1" smtClean="0">
                <a:solidFill>
                  <a:schemeClr val="bg1"/>
                </a:solidFill>
                <a:latin typeface="宋体" charset="-122"/>
                <a:ea typeface="宋体" charset="-122"/>
              </a:rPr>
              <a:t>2011</a:t>
            </a:r>
            <a:r>
              <a:rPr lang="zh-CN" altLang="en-US" b="1" smtClean="0">
                <a:solidFill>
                  <a:schemeClr val="bg1"/>
                </a:solidFill>
                <a:latin typeface="宋体" charset="-122"/>
                <a:ea typeface="宋体" charset="-122"/>
              </a:rPr>
              <a:t>年国债的成交情况</a:t>
            </a:r>
            <a:endParaRPr lang="en-US" altLang="zh-CN" b="1" smtClean="0">
              <a:solidFill>
                <a:schemeClr val="bg1"/>
              </a:solidFill>
              <a:latin typeface="宋体" charset="-122"/>
              <a:ea typeface="宋体" charset="-122"/>
            </a:endParaRPr>
          </a:p>
        </p:txBody>
      </p:sp>
      <p:graphicFrame>
        <p:nvGraphicFramePr>
          <p:cNvPr id="4" name="图表 3"/>
          <p:cNvGraphicFramePr>
            <a:graphicFrameLocks/>
          </p:cNvGraphicFramePr>
          <p:nvPr/>
        </p:nvGraphicFramePr>
        <p:xfrm>
          <a:off x="762000" y="1524000"/>
          <a:ext cx="7010400" cy="4267200"/>
        </p:xfrm>
        <a:graphic>
          <a:graphicData uri="http://schemas.openxmlformats.org/drawingml/2006/chart">
            <c:chart xmlns:c="http://schemas.openxmlformats.org/drawingml/2006/chart" xmlns:r="http://schemas.openxmlformats.org/officeDocument/2006/relationships" r:id="rId2"/>
          </a:graphicData>
        </a:graphic>
      </p:graphicFrame>
      <p:sp>
        <p:nvSpPr>
          <p:cNvPr id="5"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15</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381000" y="1981200"/>
          <a:ext cx="8305800" cy="2209800"/>
        </p:xfrm>
        <a:graphic>
          <a:graphicData uri="http://schemas.openxmlformats.org/drawingml/2006/table">
            <a:tbl>
              <a:tblPr/>
              <a:tblGrid>
                <a:gridCol w="1082675"/>
                <a:gridCol w="1608138"/>
                <a:gridCol w="1492250"/>
                <a:gridCol w="1547812"/>
                <a:gridCol w="1436688"/>
                <a:gridCol w="1138237"/>
              </a:tblGrid>
              <a:tr h="73660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　</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交易市场</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深圳证券交易所</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上海证券交易所</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银行间债券市场</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合计</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736600">
                <a:tc row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国债</a:t>
                      </a:r>
                      <a:endParaRPr kumimoji="0" lang="zh-CN" altLang="en-US"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总成交金额</a:t>
                      </a:r>
                      <a:r>
                        <a:rPr kumimoji="0" lang="en-US" altLang="zh-CN" sz="1600" b="0" i="0" u="none" strike="noStrike" cap="none" normalizeH="0" baseline="0" smtClean="0">
                          <a:ln>
                            <a:noFill/>
                          </a:ln>
                          <a:solidFill>
                            <a:schemeClr val="bg1"/>
                          </a:solidFill>
                          <a:effectLst/>
                          <a:latin typeface="Verdana" pitchFamily="34" charset="0"/>
                          <a:ea typeface="宋体" charset="-122"/>
                        </a:rPr>
                        <a:t>(</a:t>
                      </a:r>
                      <a:r>
                        <a:rPr kumimoji="0" lang="zh-CN" altLang="en-US" sz="1600" b="0" i="0" u="none" strike="noStrike" cap="none" normalizeH="0" baseline="0" smtClean="0">
                          <a:ln>
                            <a:noFill/>
                          </a:ln>
                          <a:solidFill>
                            <a:schemeClr val="bg1"/>
                          </a:solidFill>
                          <a:effectLst/>
                          <a:latin typeface="Verdana" pitchFamily="34" charset="0"/>
                          <a:ea typeface="宋体" charset="-122"/>
                        </a:rPr>
                        <a:t>亿元</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2.61</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860.03</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84,773.43</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85,636.07</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r h="736600">
                <a:tc vMerge="1">
                  <a:txBody>
                    <a:bodyPr/>
                    <a:lstStyle/>
                    <a:p>
                      <a:endParaRPr lang="zh-CN"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bg1"/>
                          </a:solidFill>
                          <a:effectLst/>
                          <a:latin typeface="Verdana" pitchFamily="34" charset="0"/>
                          <a:ea typeface="宋体" charset="-122"/>
                        </a:rPr>
                        <a:t>比重</a:t>
                      </a:r>
                      <a:r>
                        <a:rPr kumimoji="0" lang="en-US" altLang="zh-CN" sz="1600" b="0" i="0" u="none" strike="noStrike" cap="none" normalizeH="0" baseline="0" smtClean="0">
                          <a:ln>
                            <a:noFill/>
                          </a:ln>
                          <a:solidFill>
                            <a:schemeClr val="bg1"/>
                          </a:solidFill>
                          <a:effectLst/>
                          <a:latin typeface="Verdana" pitchFamily="34" charset="0"/>
                          <a:ea typeface="宋体" charset="-122"/>
                        </a:rPr>
                        <a:t>(%)</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0.00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1.00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98.99</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Verdana" pitchFamily="34" charset="0"/>
                          <a:ea typeface="宋体" charset="-122"/>
                        </a:rPr>
                        <a:t>100.00</a:t>
                      </a:r>
                      <a:endParaRPr kumimoji="0" lang="en-US" altLang="zh-CN" sz="1600" b="0" i="0" u="none" strike="noStrike" cap="none" normalizeH="0" baseline="0" smtClean="0">
                        <a:ln>
                          <a:noFill/>
                        </a:ln>
                        <a:solidFill>
                          <a:schemeClr val="bg1"/>
                        </a:solidFill>
                        <a:effectLst/>
                        <a:latin typeface="宋体" charset="-122"/>
                        <a:ea typeface="宋体" charset="-122"/>
                      </a:endParaRPr>
                    </a:p>
                  </a:txBody>
                  <a:tcPr marL="9525" marR="9525" marT="952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F4EA"/>
                    </a:solidFill>
                  </a:tcPr>
                </a:tc>
              </a:tr>
            </a:tbl>
          </a:graphicData>
        </a:graphic>
      </p:graphicFrame>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16</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body" idx="4294967295"/>
          </p:nvPr>
        </p:nvSpPr>
        <p:spPr/>
        <p:txBody>
          <a:bodyPr/>
          <a:lstStyle/>
          <a:p>
            <a:pPr marL="0" indent="0">
              <a:buFont typeface="Wingdings" pitchFamily="2" charset="2"/>
              <a:buNone/>
            </a:pPr>
            <a:r>
              <a:rPr lang="zh-CN" altLang="en-US" b="1" smtClean="0">
                <a:solidFill>
                  <a:schemeClr val="bg1"/>
                </a:solidFill>
                <a:latin typeface="宋体" charset="-122"/>
                <a:ea typeface="宋体" charset="-122"/>
              </a:rPr>
              <a:t>银行间债券市场</a:t>
            </a: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r>
              <a:rPr lang="en-US" altLang="zh-CN" b="1" smtClean="0">
                <a:solidFill>
                  <a:schemeClr val="bg1"/>
                </a:solidFill>
                <a:latin typeface="宋体" charset="-122"/>
                <a:ea typeface="宋体" charset="-122"/>
              </a:rPr>
              <a:t>                      </a:t>
            </a:r>
          </a:p>
        </p:txBody>
      </p:sp>
      <p:graphicFrame>
        <p:nvGraphicFramePr>
          <p:cNvPr id="8" name="图示 7"/>
          <p:cNvGraphicFramePr/>
          <p:nvPr/>
        </p:nvGraphicFramePr>
        <p:xfrm>
          <a:off x="422628" y="1807634"/>
          <a:ext cx="3796197" cy="3276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9460" name="组合 9268"/>
          <p:cNvGrpSpPr>
            <a:grpSpLocks/>
          </p:cNvGrpSpPr>
          <p:nvPr/>
        </p:nvGrpSpPr>
        <p:grpSpPr bwMode="auto">
          <a:xfrm>
            <a:off x="1295400" y="1922463"/>
            <a:ext cx="3505200" cy="3238500"/>
            <a:chOff x="1295400" y="1921934"/>
            <a:chExt cx="3505200" cy="3238500"/>
          </a:xfrm>
        </p:grpSpPr>
        <p:sp>
          <p:nvSpPr>
            <p:cNvPr id="19465" name="矩形 3"/>
            <p:cNvSpPr>
              <a:spLocks noChangeArrowheads="1"/>
            </p:cNvSpPr>
            <p:nvPr/>
          </p:nvSpPr>
          <p:spPr bwMode="auto">
            <a:xfrm>
              <a:off x="2351989" y="1921934"/>
              <a:ext cx="1229411" cy="381000"/>
            </a:xfrm>
            <a:prstGeom prst="rect">
              <a:avLst/>
            </a:prstGeom>
            <a:solidFill>
              <a:schemeClr val="accent1"/>
            </a:solidFill>
            <a:ln w="9525" algn="ctr">
              <a:solidFill>
                <a:schemeClr val="tx1"/>
              </a:solidFill>
              <a:round/>
              <a:headEnd/>
              <a:tailEnd/>
            </a:ln>
          </p:spPr>
          <p:txBody>
            <a:bodyPr anchor="ctr"/>
            <a:lstStyle/>
            <a:p>
              <a:r>
                <a:rPr lang="zh-CN" altLang="en-US" sz="1600">
                  <a:solidFill>
                    <a:schemeClr val="bg1"/>
                  </a:solidFill>
                </a:rPr>
                <a:t>监管主体</a:t>
              </a:r>
            </a:p>
          </p:txBody>
        </p:sp>
        <p:sp>
          <p:nvSpPr>
            <p:cNvPr id="19466" name="矩形 4"/>
            <p:cNvSpPr>
              <a:spLocks noChangeArrowheads="1"/>
            </p:cNvSpPr>
            <p:nvPr/>
          </p:nvSpPr>
          <p:spPr bwMode="auto">
            <a:xfrm>
              <a:off x="2345600" y="2855384"/>
              <a:ext cx="1235800" cy="379589"/>
            </a:xfrm>
            <a:prstGeom prst="rect">
              <a:avLst/>
            </a:prstGeom>
            <a:solidFill>
              <a:schemeClr val="accent1"/>
            </a:solidFill>
            <a:ln w="9525" algn="ctr">
              <a:solidFill>
                <a:schemeClr val="tx1"/>
              </a:solidFill>
              <a:round/>
              <a:headEnd/>
              <a:tailEnd/>
            </a:ln>
          </p:spPr>
          <p:txBody>
            <a:bodyPr anchor="ctr"/>
            <a:lstStyle/>
            <a:p>
              <a:r>
                <a:rPr lang="zh-CN" altLang="en-US" sz="1600">
                  <a:solidFill>
                    <a:schemeClr val="bg1"/>
                  </a:solidFill>
                </a:rPr>
                <a:t>中介主体</a:t>
              </a:r>
            </a:p>
          </p:txBody>
        </p:sp>
        <p:sp>
          <p:nvSpPr>
            <p:cNvPr id="19467" name="矩形 5"/>
            <p:cNvSpPr>
              <a:spLocks noChangeArrowheads="1"/>
            </p:cNvSpPr>
            <p:nvPr/>
          </p:nvSpPr>
          <p:spPr bwMode="auto">
            <a:xfrm>
              <a:off x="2345601" y="3865034"/>
              <a:ext cx="1235799" cy="457200"/>
            </a:xfrm>
            <a:prstGeom prst="rect">
              <a:avLst/>
            </a:prstGeom>
            <a:solidFill>
              <a:schemeClr val="accent1"/>
            </a:solidFill>
            <a:ln w="9525" algn="ctr">
              <a:solidFill>
                <a:schemeClr val="tx1"/>
              </a:solidFill>
              <a:round/>
              <a:headEnd/>
              <a:tailEnd/>
            </a:ln>
          </p:spPr>
          <p:txBody>
            <a:bodyPr anchor="ctr"/>
            <a:lstStyle/>
            <a:p>
              <a:r>
                <a:rPr lang="zh-CN" altLang="en-US" sz="1600">
                  <a:solidFill>
                    <a:schemeClr val="bg1"/>
                  </a:solidFill>
                </a:rPr>
                <a:t>发行主体</a:t>
              </a:r>
            </a:p>
          </p:txBody>
        </p:sp>
        <p:sp>
          <p:nvSpPr>
            <p:cNvPr id="19468" name="矩形 8"/>
            <p:cNvSpPr>
              <a:spLocks noChangeArrowheads="1"/>
            </p:cNvSpPr>
            <p:nvPr/>
          </p:nvSpPr>
          <p:spPr bwMode="auto">
            <a:xfrm>
              <a:off x="2351989" y="4724401"/>
              <a:ext cx="1229411" cy="436033"/>
            </a:xfrm>
            <a:prstGeom prst="rect">
              <a:avLst/>
            </a:prstGeom>
            <a:solidFill>
              <a:schemeClr val="accent1"/>
            </a:solidFill>
            <a:ln w="9525" algn="ctr">
              <a:solidFill>
                <a:schemeClr val="tx1"/>
              </a:solidFill>
              <a:round/>
              <a:headEnd/>
              <a:tailEnd/>
            </a:ln>
          </p:spPr>
          <p:txBody>
            <a:bodyPr anchor="ctr"/>
            <a:lstStyle/>
            <a:p>
              <a:r>
                <a:rPr lang="zh-CN" altLang="en-US" sz="1600">
                  <a:solidFill>
                    <a:schemeClr val="bg1"/>
                  </a:solidFill>
                </a:rPr>
                <a:t>交易主体</a:t>
              </a:r>
            </a:p>
          </p:txBody>
        </p:sp>
        <p:cxnSp>
          <p:nvCxnSpPr>
            <p:cNvPr id="19469" name="直接箭头连接符 13"/>
            <p:cNvCxnSpPr>
              <a:cxnSpLocks noChangeShapeType="1"/>
              <a:endCxn id="19468" idx="1"/>
            </p:cNvCxnSpPr>
            <p:nvPr/>
          </p:nvCxnSpPr>
          <p:spPr bwMode="auto">
            <a:xfrm>
              <a:off x="1295400" y="3407834"/>
              <a:ext cx="1056589" cy="1534584"/>
            </a:xfrm>
            <a:prstGeom prst="straightConnector1">
              <a:avLst/>
            </a:prstGeom>
            <a:noFill/>
            <a:ln w="9525" algn="ctr">
              <a:solidFill>
                <a:schemeClr val="tx1"/>
              </a:solidFill>
              <a:round/>
              <a:headEnd/>
              <a:tailEnd type="arrow" w="med" len="med"/>
            </a:ln>
          </p:spPr>
        </p:cxnSp>
        <p:cxnSp>
          <p:nvCxnSpPr>
            <p:cNvPr id="19470" name="直接箭头连接符 17"/>
            <p:cNvCxnSpPr>
              <a:cxnSpLocks noChangeShapeType="1"/>
              <a:endCxn id="19467" idx="1"/>
            </p:cNvCxnSpPr>
            <p:nvPr/>
          </p:nvCxnSpPr>
          <p:spPr bwMode="auto">
            <a:xfrm>
              <a:off x="1295400" y="3407834"/>
              <a:ext cx="1050201" cy="685800"/>
            </a:xfrm>
            <a:prstGeom prst="straightConnector1">
              <a:avLst/>
            </a:prstGeom>
            <a:noFill/>
            <a:ln w="9525" algn="ctr">
              <a:solidFill>
                <a:schemeClr val="tx1"/>
              </a:solidFill>
              <a:round/>
              <a:headEnd/>
              <a:tailEnd type="arrow" w="med" len="med"/>
            </a:ln>
          </p:spPr>
        </p:cxnSp>
        <p:cxnSp>
          <p:nvCxnSpPr>
            <p:cNvPr id="19471" name="直接箭头连接符 19"/>
            <p:cNvCxnSpPr>
              <a:cxnSpLocks noChangeShapeType="1"/>
              <a:endCxn id="19466" idx="1"/>
            </p:cNvCxnSpPr>
            <p:nvPr/>
          </p:nvCxnSpPr>
          <p:spPr bwMode="auto">
            <a:xfrm flipV="1">
              <a:off x="1295400" y="3045179"/>
              <a:ext cx="1050200" cy="362656"/>
            </a:xfrm>
            <a:prstGeom prst="straightConnector1">
              <a:avLst/>
            </a:prstGeom>
            <a:noFill/>
            <a:ln w="9525" algn="ctr">
              <a:solidFill>
                <a:schemeClr val="tx1"/>
              </a:solidFill>
              <a:round/>
              <a:headEnd/>
              <a:tailEnd type="arrow" w="med" len="med"/>
            </a:ln>
          </p:spPr>
        </p:cxnSp>
        <p:cxnSp>
          <p:nvCxnSpPr>
            <p:cNvPr id="19472" name="直接箭头连接符 21"/>
            <p:cNvCxnSpPr>
              <a:cxnSpLocks noChangeShapeType="1"/>
              <a:endCxn id="19465" idx="1"/>
            </p:cNvCxnSpPr>
            <p:nvPr/>
          </p:nvCxnSpPr>
          <p:spPr bwMode="auto">
            <a:xfrm flipV="1">
              <a:off x="1295400" y="2112434"/>
              <a:ext cx="1056589" cy="1295400"/>
            </a:xfrm>
            <a:prstGeom prst="straightConnector1">
              <a:avLst/>
            </a:prstGeom>
            <a:noFill/>
            <a:ln w="9525" algn="ctr">
              <a:solidFill>
                <a:schemeClr val="tx1"/>
              </a:solidFill>
              <a:round/>
              <a:headEnd/>
              <a:tailEnd type="arrow" w="med" len="med"/>
            </a:ln>
          </p:spPr>
        </p:cxnSp>
        <p:cxnSp>
          <p:nvCxnSpPr>
            <p:cNvPr id="19473" name="直接箭头连接符 9232"/>
            <p:cNvCxnSpPr>
              <a:cxnSpLocks noChangeShapeType="1"/>
              <a:stCxn id="19465" idx="3"/>
              <a:endCxn id="19461" idx="1"/>
            </p:cNvCxnSpPr>
            <p:nvPr/>
          </p:nvCxnSpPr>
          <p:spPr bwMode="auto">
            <a:xfrm>
              <a:off x="3581400" y="2112434"/>
              <a:ext cx="1219200" cy="0"/>
            </a:xfrm>
            <a:prstGeom prst="straightConnector1">
              <a:avLst/>
            </a:prstGeom>
            <a:noFill/>
            <a:ln w="9525" algn="ctr">
              <a:solidFill>
                <a:schemeClr val="tx1"/>
              </a:solidFill>
              <a:round/>
              <a:headEnd/>
              <a:tailEnd type="arrow" w="med" len="med"/>
            </a:ln>
          </p:spPr>
        </p:cxnSp>
        <p:cxnSp>
          <p:nvCxnSpPr>
            <p:cNvPr id="19474" name="直接箭头连接符 9235"/>
            <p:cNvCxnSpPr>
              <a:cxnSpLocks noChangeShapeType="1"/>
              <a:stCxn id="19466" idx="3"/>
              <a:endCxn id="19462" idx="1"/>
            </p:cNvCxnSpPr>
            <p:nvPr/>
          </p:nvCxnSpPr>
          <p:spPr bwMode="auto">
            <a:xfrm>
              <a:off x="3581400" y="3045179"/>
              <a:ext cx="1219200" cy="0"/>
            </a:xfrm>
            <a:prstGeom prst="straightConnector1">
              <a:avLst/>
            </a:prstGeom>
            <a:noFill/>
            <a:ln w="9525" algn="ctr">
              <a:solidFill>
                <a:schemeClr val="tx1"/>
              </a:solidFill>
              <a:round/>
              <a:headEnd/>
              <a:tailEnd type="arrow" w="med" len="med"/>
            </a:ln>
          </p:spPr>
        </p:cxnSp>
        <p:cxnSp>
          <p:nvCxnSpPr>
            <p:cNvPr id="19475" name="直接箭头连接符 9237"/>
            <p:cNvCxnSpPr>
              <a:cxnSpLocks noChangeShapeType="1"/>
              <a:stCxn id="19467" idx="3"/>
              <a:endCxn id="19463" idx="1"/>
            </p:cNvCxnSpPr>
            <p:nvPr/>
          </p:nvCxnSpPr>
          <p:spPr bwMode="auto">
            <a:xfrm>
              <a:off x="3581400" y="4093634"/>
              <a:ext cx="1219200" cy="14816"/>
            </a:xfrm>
            <a:prstGeom prst="straightConnector1">
              <a:avLst/>
            </a:prstGeom>
            <a:noFill/>
            <a:ln w="9525" algn="ctr">
              <a:solidFill>
                <a:schemeClr val="tx1"/>
              </a:solidFill>
              <a:round/>
              <a:headEnd/>
              <a:tailEnd type="arrow" w="med" len="med"/>
            </a:ln>
          </p:spPr>
        </p:cxnSp>
        <p:cxnSp>
          <p:nvCxnSpPr>
            <p:cNvPr id="19476" name="直接箭头连接符 9239"/>
            <p:cNvCxnSpPr>
              <a:cxnSpLocks noChangeShapeType="1"/>
              <a:stCxn id="19468" idx="3"/>
              <a:endCxn id="19464" idx="1"/>
            </p:cNvCxnSpPr>
            <p:nvPr/>
          </p:nvCxnSpPr>
          <p:spPr bwMode="auto">
            <a:xfrm flipV="1">
              <a:off x="3581400" y="4942417"/>
              <a:ext cx="1219200" cy="1"/>
            </a:xfrm>
            <a:prstGeom prst="straightConnector1">
              <a:avLst/>
            </a:prstGeom>
            <a:noFill/>
            <a:ln w="9525" algn="ctr">
              <a:solidFill>
                <a:schemeClr val="tx1"/>
              </a:solidFill>
              <a:round/>
              <a:headEnd/>
              <a:tailEnd type="arrow" w="med" len="med"/>
            </a:ln>
          </p:spPr>
        </p:cxnSp>
      </p:grpSp>
      <p:sp>
        <p:nvSpPr>
          <p:cNvPr id="19461" name="矩形 9240"/>
          <p:cNvSpPr>
            <a:spLocks noChangeArrowheads="1"/>
          </p:cNvSpPr>
          <p:nvPr/>
        </p:nvSpPr>
        <p:spPr bwMode="auto">
          <a:xfrm>
            <a:off x="4800600" y="1922463"/>
            <a:ext cx="2057400" cy="381000"/>
          </a:xfrm>
          <a:prstGeom prst="rect">
            <a:avLst/>
          </a:prstGeom>
          <a:solidFill>
            <a:schemeClr val="accent1"/>
          </a:solidFill>
          <a:ln w="9525" algn="ctr">
            <a:solidFill>
              <a:schemeClr val="tx1"/>
            </a:solidFill>
            <a:round/>
            <a:headEnd/>
            <a:tailEnd/>
          </a:ln>
        </p:spPr>
        <p:txBody>
          <a:bodyPr anchor="ctr"/>
          <a:lstStyle/>
          <a:p>
            <a:r>
              <a:rPr lang="zh-CN" altLang="en-US" sz="1600">
                <a:solidFill>
                  <a:schemeClr val="bg1"/>
                </a:solidFill>
              </a:rPr>
              <a:t>中国人民银行</a:t>
            </a:r>
          </a:p>
        </p:txBody>
      </p:sp>
      <p:sp>
        <p:nvSpPr>
          <p:cNvPr id="19462" name="矩形 9241"/>
          <p:cNvSpPr>
            <a:spLocks noChangeArrowheads="1"/>
          </p:cNvSpPr>
          <p:nvPr/>
        </p:nvSpPr>
        <p:spPr bwMode="auto">
          <a:xfrm>
            <a:off x="4800600" y="2636838"/>
            <a:ext cx="2057400" cy="817562"/>
          </a:xfrm>
          <a:prstGeom prst="rect">
            <a:avLst/>
          </a:prstGeom>
          <a:solidFill>
            <a:schemeClr val="accent1"/>
          </a:solidFill>
          <a:ln w="9525" algn="ctr">
            <a:solidFill>
              <a:schemeClr val="tx1"/>
            </a:solidFill>
            <a:round/>
            <a:headEnd/>
            <a:tailEnd/>
          </a:ln>
        </p:spPr>
        <p:txBody>
          <a:bodyPr anchor="ctr"/>
          <a:lstStyle/>
          <a:p>
            <a:r>
              <a:rPr lang="zh-CN" altLang="en-US" sz="1600">
                <a:solidFill>
                  <a:schemeClr val="bg1"/>
                </a:solidFill>
              </a:rPr>
              <a:t>外汇交易中心（全国银行同业拆借中心）</a:t>
            </a:r>
            <a:endParaRPr lang="en-US" altLang="zh-CN" sz="1600">
              <a:solidFill>
                <a:schemeClr val="bg1"/>
              </a:solidFill>
            </a:endParaRPr>
          </a:p>
          <a:p>
            <a:r>
              <a:rPr lang="zh-CN" altLang="en-US" sz="1600">
                <a:solidFill>
                  <a:schemeClr val="bg1"/>
                </a:solidFill>
              </a:rPr>
              <a:t>中央国债登记结算公司</a:t>
            </a:r>
          </a:p>
        </p:txBody>
      </p:sp>
      <p:sp>
        <p:nvSpPr>
          <p:cNvPr id="19463" name="矩形 9242"/>
          <p:cNvSpPr>
            <a:spLocks noChangeArrowheads="1"/>
          </p:cNvSpPr>
          <p:nvPr/>
        </p:nvSpPr>
        <p:spPr bwMode="auto">
          <a:xfrm>
            <a:off x="4800600" y="3735388"/>
            <a:ext cx="2057400" cy="746125"/>
          </a:xfrm>
          <a:prstGeom prst="rect">
            <a:avLst/>
          </a:prstGeom>
          <a:solidFill>
            <a:schemeClr val="accent1"/>
          </a:solidFill>
          <a:ln w="9525" algn="ctr">
            <a:solidFill>
              <a:schemeClr val="tx1"/>
            </a:solidFill>
            <a:round/>
            <a:headEnd/>
            <a:tailEnd/>
          </a:ln>
        </p:spPr>
        <p:txBody>
          <a:bodyPr anchor="ctr"/>
          <a:lstStyle/>
          <a:p>
            <a:r>
              <a:rPr lang="zh-CN" altLang="en-US" sz="1600">
                <a:solidFill>
                  <a:schemeClr val="bg1"/>
                </a:solidFill>
              </a:rPr>
              <a:t>财政部，政策银行，商业银行，人民银行，企业</a:t>
            </a:r>
          </a:p>
        </p:txBody>
      </p:sp>
      <p:sp>
        <p:nvSpPr>
          <p:cNvPr id="19464" name="矩形 9243"/>
          <p:cNvSpPr>
            <a:spLocks noChangeArrowheads="1"/>
          </p:cNvSpPr>
          <p:nvPr/>
        </p:nvSpPr>
        <p:spPr bwMode="auto">
          <a:xfrm>
            <a:off x="4800600" y="4637088"/>
            <a:ext cx="2057400" cy="609600"/>
          </a:xfrm>
          <a:prstGeom prst="rect">
            <a:avLst/>
          </a:prstGeom>
          <a:solidFill>
            <a:schemeClr val="accent1"/>
          </a:solidFill>
          <a:ln w="9525" algn="ctr">
            <a:solidFill>
              <a:schemeClr val="tx1"/>
            </a:solidFill>
            <a:round/>
            <a:headEnd/>
            <a:tailEnd/>
          </a:ln>
        </p:spPr>
        <p:txBody>
          <a:bodyPr anchor="ctr"/>
          <a:lstStyle/>
          <a:p>
            <a:r>
              <a:rPr lang="zh-CN" altLang="en-US" sz="1400">
                <a:solidFill>
                  <a:schemeClr val="bg1"/>
                </a:solidFill>
              </a:rPr>
              <a:t>银行类机构，保险、基金、证券公司等非银行类金融机构，企业</a:t>
            </a:r>
          </a:p>
        </p:txBody>
      </p:sp>
      <p:sp>
        <p:nvSpPr>
          <p:cNvPr id="21"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17</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body" idx="4294967295"/>
          </p:nvPr>
        </p:nvSpPr>
        <p:spPr/>
        <p:txBody>
          <a:bodyPr/>
          <a:lstStyle/>
          <a:p>
            <a:pPr marL="0" indent="0">
              <a:buFont typeface="Wingdings" pitchFamily="2" charset="2"/>
              <a:buNone/>
            </a:pPr>
            <a:r>
              <a:rPr lang="zh-CN" altLang="en-US" b="1" smtClean="0">
                <a:solidFill>
                  <a:schemeClr val="bg1"/>
                </a:solidFill>
                <a:latin typeface="宋体" charset="-122"/>
                <a:ea typeface="宋体" charset="-122"/>
              </a:rPr>
              <a:t>全国银行间市场业务类型</a:t>
            </a: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信用拆借：</a:t>
            </a:r>
            <a:r>
              <a:rPr lang="en-US" altLang="zh-CN" sz="1800" b="1" smtClean="0">
                <a:solidFill>
                  <a:schemeClr val="bg1"/>
                </a:solidFill>
                <a:latin typeface="宋体" charset="-122"/>
                <a:ea typeface="宋体" charset="-122"/>
              </a:rPr>
              <a:t>1</a:t>
            </a:r>
            <a:r>
              <a:rPr lang="zh-CN" altLang="en-US" sz="1800" b="1" smtClean="0">
                <a:solidFill>
                  <a:schemeClr val="bg1"/>
                </a:solidFill>
                <a:latin typeface="宋体" charset="-122"/>
                <a:ea typeface="宋体" charset="-122"/>
              </a:rPr>
              <a:t>天至</a:t>
            </a:r>
            <a:r>
              <a:rPr lang="en-US" altLang="zh-CN" sz="1800" b="1" smtClean="0">
                <a:solidFill>
                  <a:schemeClr val="bg1"/>
                </a:solidFill>
                <a:latin typeface="宋体" charset="-122"/>
                <a:ea typeface="宋体" charset="-122"/>
              </a:rPr>
              <a:t>1</a:t>
            </a:r>
            <a:r>
              <a:rPr lang="zh-CN" altLang="en-US" sz="1800" b="1" smtClean="0">
                <a:solidFill>
                  <a:schemeClr val="bg1"/>
                </a:solidFill>
                <a:latin typeface="宋体" charset="-122"/>
                <a:ea typeface="宋体" charset="-122"/>
              </a:rPr>
              <a:t>年不等；</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债券发行：国债、金融债、企业债、央行票据；</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债券买卖：即期交易和远期交易；</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债券回购：质押式回购（封闭式回购）和买断式回购（开放式回购）；</a:t>
            </a:r>
            <a:endParaRPr lang="en-US" altLang="zh-CN" sz="1800" b="1" smtClean="0">
              <a:solidFill>
                <a:schemeClr val="bg1"/>
              </a:solidFill>
              <a:latin typeface="宋体" charset="-122"/>
              <a:ea typeface="宋体" charset="-122"/>
            </a:endParaRPr>
          </a:p>
          <a:p>
            <a:pPr marL="0" indent="0">
              <a:buFont typeface="Wingdings" pitchFamily="2" charset="2"/>
              <a:buNone/>
            </a:pPr>
            <a:r>
              <a:rPr lang="zh-CN" altLang="en-US" sz="1800" b="1" smtClean="0">
                <a:solidFill>
                  <a:schemeClr val="bg1"/>
                </a:solidFill>
                <a:latin typeface="宋体" charset="-122"/>
                <a:ea typeface="宋体" charset="-122"/>
              </a:rPr>
              <a:t>衍生品：远期交易和利率互换。</a:t>
            </a:r>
            <a:endParaRPr lang="en-US" altLang="zh-CN" sz="1800" b="1" smtClean="0">
              <a:solidFill>
                <a:schemeClr val="bg1"/>
              </a:solidFill>
              <a:latin typeface="宋体" charset="-122"/>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18</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body" idx="4294967295"/>
          </p:nvPr>
        </p:nvSpPr>
        <p:spPr/>
        <p:txBody>
          <a:bodyPr/>
          <a:lstStyle/>
          <a:p>
            <a:pPr marL="0" indent="0">
              <a:buFont typeface="Wingdings" pitchFamily="2" charset="2"/>
              <a:buNone/>
            </a:pPr>
            <a:r>
              <a:rPr lang="zh-CN" altLang="en-US" b="1" smtClean="0">
                <a:solidFill>
                  <a:schemeClr val="bg1"/>
                </a:solidFill>
                <a:latin typeface="宋体" charset="-122"/>
                <a:ea typeface="宋体" charset="-122"/>
              </a:rPr>
              <a:t>银行资产分类</a:t>
            </a: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r>
              <a:rPr lang="zh-CN" altLang="en-US" sz="1600" b="1" smtClean="0">
                <a:solidFill>
                  <a:schemeClr val="bg1"/>
                </a:solidFill>
                <a:latin typeface="宋体" charset="-122"/>
                <a:ea typeface="宋体" charset="-122"/>
              </a:rPr>
              <a:t>根据</a:t>
            </a:r>
            <a:r>
              <a:rPr lang="en-US" altLang="zh-CN" sz="1600" b="1" smtClean="0">
                <a:solidFill>
                  <a:schemeClr val="bg1"/>
                </a:solidFill>
                <a:latin typeface="宋体" charset="-122"/>
                <a:ea typeface="宋体" charset="-122"/>
              </a:rPr>
              <a:t>《</a:t>
            </a:r>
            <a:r>
              <a:rPr lang="zh-CN" altLang="en-US" sz="1600" b="1" smtClean="0">
                <a:solidFill>
                  <a:schemeClr val="bg1"/>
                </a:solidFill>
                <a:latin typeface="宋体" charset="-122"/>
                <a:ea typeface="宋体" charset="-122"/>
              </a:rPr>
              <a:t>企业会计准则第</a:t>
            </a:r>
            <a:r>
              <a:rPr lang="en-US" altLang="zh-CN" sz="1600" b="1" smtClean="0">
                <a:solidFill>
                  <a:schemeClr val="bg1"/>
                </a:solidFill>
                <a:latin typeface="宋体" charset="-122"/>
                <a:ea typeface="宋体" charset="-122"/>
              </a:rPr>
              <a:t>22</a:t>
            </a:r>
            <a:r>
              <a:rPr lang="zh-CN" altLang="en-US" sz="1600" b="1" smtClean="0">
                <a:solidFill>
                  <a:schemeClr val="bg1"/>
                </a:solidFill>
                <a:latin typeface="宋体" charset="-122"/>
                <a:ea typeface="宋体" charset="-122"/>
              </a:rPr>
              <a:t>号</a:t>
            </a:r>
            <a:r>
              <a:rPr lang="en-US" altLang="zh-CN" sz="1600" b="1" smtClean="0">
                <a:solidFill>
                  <a:schemeClr val="bg1"/>
                </a:solidFill>
                <a:latin typeface="宋体" charset="-122"/>
                <a:ea typeface="宋体" charset="-122"/>
              </a:rPr>
              <a:t>--</a:t>
            </a:r>
            <a:r>
              <a:rPr lang="zh-CN" altLang="en-US" sz="1600" b="1" smtClean="0">
                <a:solidFill>
                  <a:schemeClr val="bg1"/>
                </a:solidFill>
                <a:latin typeface="宋体" charset="-122"/>
                <a:ea typeface="宋体" charset="-122"/>
              </a:rPr>
              <a:t>金融工具确认和计量</a:t>
            </a:r>
            <a:r>
              <a:rPr lang="en-US" altLang="zh-CN" sz="1600" b="1" smtClean="0">
                <a:solidFill>
                  <a:schemeClr val="bg1"/>
                </a:solidFill>
                <a:latin typeface="宋体" charset="-122"/>
                <a:ea typeface="宋体" charset="-122"/>
              </a:rPr>
              <a:t>》</a:t>
            </a:r>
            <a:r>
              <a:rPr lang="zh-CN" altLang="en-US" sz="1600" b="1" smtClean="0">
                <a:solidFill>
                  <a:schemeClr val="bg1"/>
                </a:solidFill>
                <a:latin typeface="宋体" charset="-122"/>
                <a:ea typeface="宋体" charset="-122"/>
              </a:rPr>
              <a:t>，金融资产在初始确认时分为四类：</a:t>
            </a:r>
            <a:endParaRPr lang="en-US" altLang="zh-CN" sz="1600" b="1" smtClean="0">
              <a:solidFill>
                <a:schemeClr val="bg1"/>
              </a:solidFill>
              <a:latin typeface="宋体" charset="-122"/>
              <a:ea typeface="宋体" charset="-122"/>
            </a:endParaRPr>
          </a:p>
          <a:p>
            <a:pPr marL="0" indent="0">
              <a:buFont typeface="Wingdings" pitchFamily="2" charset="2"/>
              <a:buNone/>
            </a:pPr>
            <a:r>
              <a:rPr lang="en-US" altLang="zh-CN" sz="1600" b="1" smtClean="0">
                <a:solidFill>
                  <a:schemeClr val="bg1"/>
                </a:solidFill>
                <a:latin typeface="宋体" charset="-122"/>
                <a:ea typeface="宋体" charset="-122"/>
              </a:rPr>
              <a:t>1</a:t>
            </a:r>
            <a:r>
              <a:rPr lang="zh-CN" altLang="en-US" sz="1600" b="1" smtClean="0">
                <a:solidFill>
                  <a:schemeClr val="bg1"/>
                </a:solidFill>
                <a:latin typeface="宋体" charset="-122"/>
                <a:ea typeface="宋体" charset="-122"/>
              </a:rPr>
              <a:t>、以公允价值计量且其变动计入当期损益的金融资产，包括：交易性金融资产和指定为以公允价值计量且其变动计入当期损益的金融资产；</a:t>
            </a:r>
            <a:endParaRPr lang="en-US" altLang="zh-CN" sz="1600" b="1" smtClean="0">
              <a:solidFill>
                <a:schemeClr val="bg1"/>
              </a:solidFill>
              <a:latin typeface="宋体" charset="-122"/>
              <a:ea typeface="宋体" charset="-122"/>
            </a:endParaRPr>
          </a:p>
          <a:p>
            <a:pPr marL="0" indent="0">
              <a:buFont typeface="Wingdings" pitchFamily="2" charset="2"/>
              <a:buNone/>
            </a:pPr>
            <a:r>
              <a:rPr lang="en-US" altLang="zh-CN" sz="1600" b="1" smtClean="0">
                <a:solidFill>
                  <a:schemeClr val="bg1"/>
                </a:solidFill>
                <a:latin typeface="宋体" charset="-122"/>
                <a:ea typeface="宋体" charset="-122"/>
              </a:rPr>
              <a:t>2</a:t>
            </a:r>
            <a:r>
              <a:rPr lang="zh-CN" altLang="en-US" sz="1600" b="1" smtClean="0">
                <a:solidFill>
                  <a:schemeClr val="bg1"/>
                </a:solidFill>
                <a:latin typeface="宋体" charset="-122"/>
                <a:ea typeface="宋体" charset="-122"/>
              </a:rPr>
              <a:t>、持有至到期资产，指到期日固定、回收金额固定或可确定，且企业有明确意图很能力持有至到期的非衍生金融资产；</a:t>
            </a:r>
            <a:endParaRPr lang="en-US" altLang="zh-CN" sz="1600" b="1" smtClean="0">
              <a:solidFill>
                <a:schemeClr val="bg1"/>
              </a:solidFill>
              <a:latin typeface="宋体" charset="-122"/>
              <a:ea typeface="宋体" charset="-122"/>
            </a:endParaRPr>
          </a:p>
          <a:p>
            <a:pPr marL="0" indent="0">
              <a:buFont typeface="Wingdings" pitchFamily="2" charset="2"/>
              <a:buNone/>
            </a:pPr>
            <a:r>
              <a:rPr lang="en-US" altLang="zh-CN" sz="1600" b="1" smtClean="0">
                <a:solidFill>
                  <a:schemeClr val="bg1"/>
                </a:solidFill>
                <a:latin typeface="宋体" charset="-122"/>
                <a:ea typeface="宋体" charset="-122"/>
              </a:rPr>
              <a:t>3</a:t>
            </a:r>
            <a:r>
              <a:rPr lang="zh-CN" altLang="en-US" sz="1600" b="1" smtClean="0">
                <a:solidFill>
                  <a:schemeClr val="bg1"/>
                </a:solidFill>
                <a:latin typeface="宋体" charset="-122"/>
                <a:ea typeface="宋体" charset="-122"/>
              </a:rPr>
              <a:t>、资产贷款和应收款项，指在活跃市场中没有报价，回收金额固定或者可确定的非衍生金融资产；</a:t>
            </a:r>
            <a:endParaRPr lang="en-US" altLang="zh-CN" sz="1600" b="1" smtClean="0">
              <a:solidFill>
                <a:schemeClr val="bg1"/>
              </a:solidFill>
              <a:latin typeface="宋体" charset="-122"/>
              <a:ea typeface="宋体" charset="-122"/>
            </a:endParaRPr>
          </a:p>
          <a:p>
            <a:pPr marL="0" indent="0">
              <a:buFont typeface="Wingdings" pitchFamily="2" charset="2"/>
              <a:buNone/>
            </a:pPr>
            <a:r>
              <a:rPr lang="en-US" altLang="zh-CN" sz="1600" b="1" smtClean="0">
                <a:solidFill>
                  <a:schemeClr val="bg1"/>
                </a:solidFill>
                <a:latin typeface="宋体" charset="-122"/>
                <a:ea typeface="宋体" charset="-122"/>
              </a:rPr>
              <a:t>4</a:t>
            </a:r>
            <a:r>
              <a:rPr lang="zh-CN" altLang="en-US" sz="1600" b="1" smtClean="0">
                <a:solidFill>
                  <a:schemeClr val="bg1"/>
                </a:solidFill>
                <a:latin typeface="宋体" charset="-122"/>
                <a:ea typeface="宋体" charset="-122"/>
              </a:rPr>
              <a:t>、可供出售金融资产，指企业初始确认时即被指定为可供出售的非衍生金融资产，以及没有划分为以公允价值计量且其变动计入当期损益的金融资产、持有至到期投资、贷款和应收款项的金融资产。</a:t>
            </a:r>
            <a:endParaRPr lang="en-US" altLang="zh-CN" sz="1600"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19</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body" idx="4294967295"/>
          </p:nvPr>
        </p:nvSpPr>
        <p:spPr/>
        <p:txBody>
          <a:bodyPr/>
          <a:lstStyle/>
          <a:p>
            <a:pPr marL="0" indent="0">
              <a:buFont typeface="Wingdings" pitchFamily="2" charset="2"/>
              <a:buNone/>
            </a:pPr>
            <a:r>
              <a:rPr lang="zh-CN" altLang="en-US" b="1" smtClean="0">
                <a:solidFill>
                  <a:schemeClr val="bg1"/>
                </a:solidFill>
                <a:latin typeface="宋体" charset="-122"/>
                <a:ea typeface="宋体" charset="-122"/>
              </a:rPr>
              <a:t>债券的投资价值</a:t>
            </a: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r>
              <a:rPr lang="en-US" altLang="zh-CN" sz="1800" b="1" smtClean="0">
                <a:solidFill>
                  <a:schemeClr val="bg1"/>
                </a:solidFill>
                <a:latin typeface="宋体" charset="-122"/>
                <a:ea typeface="宋体" charset="-122"/>
              </a:rPr>
              <a:t>1</a:t>
            </a:r>
            <a:r>
              <a:rPr lang="zh-CN" altLang="en-US" sz="1800" b="1" smtClean="0">
                <a:solidFill>
                  <a:schemeClr val="bg1"/>
                </a:solidFill>
                <a:latin typeface="宋体" charset="-122"/>
                <a:ea typeface="宋体" charset="-122"/>
              </a:rPr>
              <a:t>、债券具有安全性高，流动性好，具有稳定的当期现金流入的特点，使其能满足低风险偏好的投资者需求；</a:t>
            </a:r>
            <a:endParaRPr lang="en-US" altLang="zh-CN" sz="1800" b="1" smtClean="0">
              <a:solidFill>
                <a:schemeClr val="bg1"/>
              </a:solidFill>
              <a:latin typeface="宋体" charset="-122"/>
              <a:ea typeface="宋体" charset="-122"/>
            </a:endParaRPr>
          </a:p>
          <a:p>
            <a:pPr marL="0" indent="0">
              <a:buFont typeface="Wingdings" pitchFamily="2" charset="2"/>
              <a:buNone/>
            </a:pPr>
            <a:endParaRPr lang="en-US" altLang="zh-CN" sz="1800" b="1" smtClean="0">
              <a:solidFill>
                <a:schemeClr val="bg1"/>
              </a:solidFill>
              <a:latin typeface="宋体" charset="-122"/>
              <a:ea typeface="宋体" charset="-122"/>
            </a:endParaRPr>
          </a:p>
          <a:p>
            <a:pPr marL="0" indent="0">
              <a:buFont typeface="Wingdings" pitchFamily="2" charset="2"/>
              <a:buNone/>
            </a:pPr>
            <a:r>
              <a:rPr lang="en-US" altLang="zh-CN" sz="1800" b="1" smtClean="0">
                <a:solidFill>
                  <a:schemeClr val="bg1"/>
                </a:solidFill>
                <a:latin typeface="宋体" charset="-122"/>
                <a:ea typeface="宋体" charset="-122"/>
              </a:rPr>
              <a:t>2</a:t>
            </a:r>
            <a:r>
              <a:rPr lang="zh-CN" altLang="en-US" sz="1800" b="1" smtClean="0">
                <a:solidFill>
                  <a:schemeClr val="bg1"/>
                </a:solidFill>
                <a:latin typeface="宋体" charset="-122"/>
                <a:ea typeface="宋体" charset="-122"/>
              </a:rPr>
              <a:t>、资产组合加入债券后，能改善原有组合的整体风险收益特征，提高投资组合流动性，可以满足资产配置的需求；</a:t>
            </a:r>
            <a:endParaRPr lang="en-US" altLang="zh-CN" sz="1800" b="1" smtClean="0">
              <a:solidFill>
                <a:schemeClr val="bg1"/>
              </a:solidFill>
              <a:latin typeface="宋体" charset="-122"/>
              <a:ea typeface="宋体" charset="-122"/>
            </a:endParaRPr>
          </a:p>
          <a:p>
            <a:pPr marL="0" indent="0">
              <a:buFont typeface="Wingdings" pitchFamily="2" charset="2"/>
              <a:buNone/>
            </a:pPr>
            <a:endParaRPr lang="en-US" altLang="zh-CN" sz="1800" b="1" smtClean="0">
              <a:solidFill>
                <a:schemeClr val="bg1"/>
              </a:solidFill>
              <a:latin typeface="宋体" charset="-122"/>
              <a:ea typeface="宋体" charset="-122"/>
            </a:endParaRPr>
          </a:p>
          <a:p>
            <a:pPr marL="0" indent="0">
              <a:buFont typeface="Wingdings" pitchFamily="2" charset="2"/>
              <a:buNone/>
            </a:pPr>
            <a:r>
              <a:rPr lang="en-US" altLang="zh-CN" sz="1800" b="1" smtClean="0">
                <a:solidFill>
                  <a:schemeClr val="bg1"/>
                </a:solidFill>
                <a:latin typeface="宋体" charset="-122"/>
                <a:ea typeface="宋体" charset="-122"/>
              </a:rPr>
              <a:t>3</a:t>
            </a:r>
            <a:r>
              <a:rPr lang="zh-CN" altLang="en-US" sz="1800" b="1" smtClean="0">
                <a:solidFill>
                  <a:schemeClr val="bg1"/>
                </a:solidFill>
                <a:latin typeface="宋体" charset="-122"/>
                <a:ea typeface="宋体" charset="-122"/>
              </a:rPr>
              <a:t>、当股市面临系统性下跌风险时，债券依然具有稳定的收益特征，因此可以作为股指的避风港。</a:t>
            </a:r>
            <a:endParaRPr lang="en-US" altLang="zh-CN" sz="1800"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20</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4294967295"/>
          </p:nvPr>
        </p:nvSpPr>
        <p:spPr/>
        <p:txBody>
          <a:bodyPr/>
          <a:lstStyle/>
          <a:p>
            <a:pPr marL="0" indent="0">
              <a:buFont typeface="Wingdings" pitchFamily="2" charset="2"/>
              <a:buNone/>
            </a:pPr>
            <a:r>
              <a:rPr lang="zh-CN" altLang="en-US" b="1" smtClean="0">
                <a:solidFill>
                  <a:schemeClr val="bg1"/>
                </a:solidFill>
                <a:latin typeface="宋体" charset="-122"/>
                <a:ea typeface="宋体" charset="-122"/>
              </a:rPr>
              <a:t>债券的基础知识</a:t>
            </a:r>
            <a:endParaRPr lang="en-US" altLang="zh-CN" b="1" smtClean="0">
              <a:solidFill>
                <a:schemeClr val="bg1"/>
              </a:solidFill>
              <a:latin typeface="宋体" charset="-122"/>
              <a:ea typeface="宋体" charset="-122"/>
            </a:endParaRPr>
          </a:p>
          <a:p>
            <a:pPr marL="0" indent="0">
              <a:buFont typeface="Wingdings" pitchFamily="2" charset="2"/>
              <a:buNone/>
            </a:pPr>
            <a:endParaRPr lang="en-US" altLang="zh-CN" b="1" smtClean="0">
              <a:solidFill>
                <a:schemeClr val="bg1"/>
              </a:solidFill>
              <a:latin typeface="宋体" charset="-122"/>
              <a:ea typeface="宋体" charset="-122"/>
            </a:endParaRPr>
          </a:p>
          <a:p>
            <a:pPr marL="0" indent="0">
              <a:buFont typeface="Wingdings" pitchFamily="2" charset="2"/>
              <a:buNone/>
            </a:pPr>
            <a:r>
              <a:rPr lang="en-US" altLang="zh-CN" sz="1800" b="1" smtClean="0">
                <a:solidFill>
                  <a:schemeClr val="bg1"/>
                </a:solidFill>
                <a:ea typeface="宋体" charset="-122"/>
              </a:rPr>
              <a:t>1</a:t>
            </a:r>
            <a:r>
              <a:rPr lang="zh-CN" altLang="zh-CN" sz="1800" b="1" smtClean="0">
                <a:solidFill>
                  <a:schemeClr val="bg1"/>
                </a:solidFill>
                <a:ea typeface="宋体" charset="-122"/>
              </a:rPr>
              <a:t>、标价</a:t>
            </a:r>
            <a:endParaRPr lang="zh-CN"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债券价格是指债券按当前交易价格计算的市场价值</a:t>
            </a:r>
            <a:endParaRPr lang="en-US" altLang="zh-CN" sz="1800" smtClean="0">
              <a:solidFill>
                <a:schemeClr val="bg1"/>
              </a:solidFill>
              <a:ea typeface="宋体" charset="-122"/>
            </a:endParaRPr>
          </a:p>
          <a:p>
            <a:pPr marL="0" indent="0">
              <a:buFont typeface="Wingdings" pitchFamily="2" charset="2"/>
              <a:buNone/>
            </a:pPr>
            <a:endParaRPr lang="zh-CN" altLang="zh-CN" sz="1800" smtClean="0">
              <a:solidFill>
                <a:schemeClr val="bg1"/>
              </a:solidFill>
              <a:ea typeface="宋体" charset="-122"/>
            </a:endParaRPr>
          </a:p>
          <a:p>
            <a:pPr marL="0" indent="0">
              <a:buFont typeface="Wingdings" pitchFamily="2" charset="2"/>
              <a:buNone/>
            </a:pPr>
            <a:r>
              <a:rPr lang="en-US" altLang="zh-CN" sz="1800" b="1" smtClean="0">
                <a:solidFill>
                  <a:schemeClr val="bg1"/>
                </a:solidFill>
                <a:ea typeface="宋体" charset="-122"/>
              </a:rPr>
              <a:t>2</a:t>
            </a:r>
            <a:r>
              <a:rPr lang="zh-CN" altLang="zh-CN" sz="1800" b="1" smtClean="0">
                <a:solidFill>
                  <a:schemeClr val="bg1"/>
                </a:solidFill>
                <a:ea typeface="宋体" charset="-122"/>
              </a:rPr>
              <a:t>、净价交易</a:t>
            </a:r>
            <a:endParaRPr lang="zh-CN"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净价交易是相对于全价而言的。</a:t>
            </a:r>
          </a:p>
          <a:p>
            <a:pPr marL="0" indent="0">
              <a:buFont typeface="Wingdings" pitchFamily="2" charset="2"/>
              <a:buNone/>
            </a:pPr>
            <a:r>
              <a:rPr lang="en-US" altLang="zh-CN" sz="1800" smtClean="0">
                <a:solidFill>
                  <a:schemeClr val="bg1"/>
                </a:solidFill>
                <a:ea typeface="宋体" charset="-122"/>
              </a:rPr>
              <a:t>      全价交易</a:t>
            </a:r>
            <a:r>
              <a:rPr lang="zh-CN" altLang="zh-CN" sz="1800" smtClean="0">
                <a:solidFill>
                  <a:schemeClr val="bg1"/>
                </a:solidFill>
                <a:ea typeface="宋体" charset="-122"/>
              </a:rPr>
              <a:t>是指债券价格中将应计利息包含在内的债券交易方式，其中应计利息是指从上次付息日到购买日债券的利息。</a:t>
            </a: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净价交易是以不含利息的价格进行的交易，这种交易方式是将债券的报价与应计利息分解，价格只反应本金市值的变化，利息按面值利率以天计算，持有人享有持有期的利息收入。</a:t>
            </a:r>
          </a:p>
          <a:p>
            <a:pPr marL="0" indent="0">
              <a:buFont typeface="Wingdings" pitchFamily="2" charset="2"/>
              <a:buNone/>
            </a:pPr>
            <a:endParaRPr lang="en-US" altLang="zh-CN" sz="1800" b="1" smtClean="0">
              <a:solidFill>
                <a:schemeClr val="bg1"/>
              </a:solidFill>
              <a:latin typeface="宋体" charset="-122"/>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21</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type="body" idx="4294967295"/>
          </p:nvPr>
        </p:nvSpPr>
        <p:spPr/>
        <p:txBody>
          <a:bodyPr/>
          <a:lstStyle/>
          <a:p>
            <a:pPr marL="0" indent="0">
              <a:buFont typeface="Wingdings" pitchFamily="2" charset="2"/>
              <a:buNone/>
            </a:pPr>
            <a:r>
              <a:rPr lang="zh-CN" altLang="zh-CN" sz="1800" smtClean="0">
                <a:solidFill>
                  <a:schemeClr val="bg1"/>
                </a:solidFill>
                <a:ea typeface="宋体" charset="-122"/>
              </a:rPr>
              <a:t>净价</a:t>
            </a:r>
            <a:r>
              <a:rPr lang="en-US" altLang="zh-CN" sz="1800" smtClean="0">
                <a:solidFill>
                  <a:schemeClr val="bg1"/>
                </a:solidFill>
                <a:ea typeface="宋体" charset="-122"/>
              </a:rPr>
              <a:t>=</a:t>
            </a:r>
            <a:r>
              <a:rPr lang="zh-CN" altLang="zh-CN" sz="1800" smtClean="0">
                <a:solidFill>
                  <a:schemeClr val="bg1"/>
                </a:solidFill>
                <a:ea typeface="宋体" charset="-122"/>
              </a:rPr>
              <a:t>全价</a:t>
            </a:r>
            <a:r>
              <a:rPr lang="en-US" altLang="zh-CN" sz="1800" smtClean="0">
                <a:solidFill>
                  <a:schemeClr val="bg1"/>
                </a:solidFill>
                <a:ea typeface="宋体" charset="-122"/>
              </a:rPr>
              <a:t>-</a:t>
            </a:r>
            <a:r>
              <a:rPr lang="zh-CN" altLang="zh-CN" sz="1800" smtClean="0">
                <a:solidFill>
                  <a:schemeClr val="bg1"/>
                </a:solidFill>
                <a:ea typeface="宋体" charset="-122"/>
              </a:rPr>
              <a:t>应计利息</a:t>
            </a:r>
            <a:r>
              <a:rPr lang="en-US" altLang="zh-CN" sz="1800" smtClean="0">
                <a:solidFill>
                  <a:schemeClr val="bg1"/>
                </a:solidFill>
                <a:ea typeface="宋体" charset="-122"/>
              </a:rPr>
              <a:t> </a:t>
            </a:r>
            <a:endParaRPr lang="zh-CN" altLang="zh-CN" sz="1800" smtClean="0">
              <a:solidFill>
                <a:schemeClr val="bg1"/>
              </a:solidFill>
              <a:ea typeface="宋体" charset="-122"/>
            </a:endParaRPr>
          </a:p>
          <a:p>
            <a:pPr marL="0" indent="0">
              <a:buFont typeface="Wingdings" pitchFamily="2" charset="2"/>
              <a:buNone/>
            </a:pPr>
            <a:r>
              <a:rPr lang="zh-CN" altLang="zh-CN" sz="1800" smtClean="0">
                <a:solidFill>
                  <a:schemeClr val="bg1"/>
                </a:solidFill>
                <a:ea typeface="宋体" charset="-122"/>
              </a:rPr>
              <a:t>　　应计利息＝票面利率</a:t>
            </a:r>
            <a:r>
              <a:rPr lang="en-US" altLang="zh-CN" sz="1800" smtClean="0">
                <a:solidFill>
                  <a:schemeClr val="bg1"/>
                </a:solidFill>
                <a:ea typeface="宋体" charset="-122"/>
              </a:rPr>
              <a:t>÷365</a:t>
            </a:r>
            <a:r>
              <a:rPr lang="zh-CN" altLang="zh-CN" sz="1800" smtClean="0">
                <a:solidFill>
                  <a:schemeClr val="bg1"/>
                </a:solidFill>
                <a:ea typeface="宋体" charset="-122"/>
              </a:rPr>
              <a:t>天</a:t>
            </a:r>
            <a:r>
              <a:rPr lang="en-US" altLang="zh-CN" sz="1800" smtClean="0">
                <a:solidFill>
                  <a:schemeClr val="bg1"/>
                </a:solidFill>
                <a:ea typeface="宋体" charset="-122"/>
              </a:rPr>
              <a:t>×</a:t>
            </a:r>
            <a:r>
              <a:rPr lang="zh-CN" altLang="zh-CN" sz="1800" smtClean="0">
                <a:solidFill>
                  <a:schemeClr val="bg1"/>
                </a:solidFill>
                <a:ea typeface="宋体" charset="-122"/>
              </a:rPr>
              <a:t>已计息天数</a:t>
            </a:r>
            <a:r>
              <a:rPr lang="en-US" altLang="zh-CN" sz="1800" smtClean="0">
                <a:solidFill>
                  <a:schemeClr val="bg1"/>
                </a:solidFill>
                <a:ea typeface="宋体" charset="-122"/>
              </a:rPr>
              <a:t>×100 </a:t>
            </a:r>
            <a:r>
              <a:rPr lang="zh-CN" altLang="zh-CN" sz="1800" smtClean="0">
                <a:solidFill>
                  <a:schemeClr val="bg1"/>
                </a:solidFill>
                <a:ea typeface="宋体" charset="-122"/>
              </a:rPr>
              <a:t>【应计利息＝票面利率</a:t>
            </a:r>
            <a:r>
              <a:rPr lang="en-US" altLang="zh-CN" sz="1800" smtClean="0">
                <a:solidFill>
                  <a:schemeClr val="bg1"/>
                </a:solidFill>
                <a:ea typeface="宋体" charset="-122"/>
              </a:rPr>
              <a:t>÷365</a:t>
            </a:r>
            <a:r>
              <a:rPr lang="zh-CN" altLang="zh-CN" sz="1800" smtClean="0">
                <a:solidFill>
                  <a:schemeClr val="bg1"/>
                </a:solidFill>
                <a:ea typeface="宋体" charset="-122"/>
              </a:rPr>
              <a:t>天</a:t>
            </a:r>
            <a:r>
              <a:rPr lang="en-US" altLang="zh-CN" sz="1800" smtClean="0">
                <a:solidFill>
                  <a:schemeClr val="bg1"/>
                </a:solidFill>
                <a:ea typeface="宋体" charset="-122"/>
              </a:rPr>
              <a:t>×</a:t>
            </a:r>
            <a:r>
              <a:rPr lang="zh-CN" altLang="zh-CN" sz="1800" smtClean="0">
                <a:solidFill>
                  <a:schemeClr val="bg1"/>
                </a:solidFill>
                <a:ea typeface="宋体" charset="-122"/>
              </a:rPr>
              <a:t>已计息天数</a:t>
            </a:r>
            <a:r>
              <a:rPr lang="en-US" altLang="zh-CN" sz="1800" smtClean="0">
                <a:solidFill>
                  <a:schemeClr val="bg1"/>
                </a:solidFill>
                <a:ea typeface="宋体" charset="-122"/>
              </a:rPr>
              <a:t>×</a:t>
            </a:r>
            <a:r>
              <a:rPr lang="zh-CN" altLang="zh-CN" sz="1800" smtClean="0">
                <a:solidFill>
                  <a:schemeClr val="bg1"/>
                </a:solidFill>
                <a:ea typeface="宋体" charset="-122"/>
              </a:rPr>
              <a:t>债券面值；这里以</a:t>
            </a:r>
            <a:r>
              <a:rPr lang="en-US" altLang="zh-CN" sz="1800" smtClean="0">
                <a:solidFill>
                  <a:schemeClr val="bg1"/>
                </a:solidFill>
                <a:ea typeface="宋体" charset="-122"/>
              </a:rPr>
              <a:t>100</a:t>
            </a:r>
            <a:r>
              <a:rPr lang="zh-CN" altLang="zh-CN" sz="1800" smtClean="0">
                <a:solidFill>
                  <a:schemeClr val="bg1"/>
                </a:solidFill>
                <a:ea typeface="宋体" charset="-122"/>
              </a:rPr>
              <a:t>表示债券面值】</a:t>
            </a:r>
            <a:r>
              <a:rPr lang="en-US" altLang="zh-CN" sz="1800" smtClean="0">
                <a:solidFill>
                  <a:schemeClr val="bg1"/>
                </a:solidFill>
                <a:ea typeface="宋体" charset="-122"/>
              </a:rPr>
              <a:t> </a:t>
            </a:r>
            <a:endParaRPr lang="zh-CN" altLang="zh-CN" sz="1800" smtClean="0">
              <a:solidFill>
                <a:schemeClr val="bg1"/>
              </a:solidFill>
              <a:ea typeface="宋体" charset="-122"/>
            </a:endParaRPr>
          </a:p>
          <a:p>
            <a:pPr marL="0" indent="0">
              <a:buFont typeface="Wingdings" pitchFamily="2" charset="2"/>
              <a:buNone/>
            </a:pPr>
            <a:r>
              <a:rPr lang="zh-CN" altLang="zh-CN" sz="1800" smtClean="0">
                <a:solidFill>
                  <a:schemeClr val="bg1"/>
                </a:solidFill>
                <a:ea typeface="宋体" charset="-122"/>
              </a:rPr>
              <a:t>　　 应计利息额：零息国债是指发行起息日至交割日所含利息金额；附息国债是指上一个付息日至交割日所含利息金额。</a:t>
            </a:r>
            <a:r>
              <a:rPr lang="en-US" altLang="zh-CN" sz="1800" smtClean="0">
                <a:solidFill>
                  <a:schemeClr val="bg1"/>
                </a:solidFill>
                <a:ea typeface="宋体" charset="-122"/>
              </a:rPr>
              <a:t> </a:t>
            </a:r>
            <a:endParaRPr lang="zh-CN" altLang="zh-CN" sz="1800" smtClean="0">
              <a:solidFill>
                <a:schemeClr val="bg1"/>
              </a:solidFill>
              <a:ea typeface="宋体" charset="-122"/>
            </a:endParaRPr>
          </a:p>
          <a:p>
            <a:pPr marL="0" indent="0">
              <a:buFont typeface="Wingdings" pitchFamily="2" charset="2"/>
              <a:buNone/>
            </a:pPr>
            <a:r>
              <a:rPr lang="zh-CN" altLang="zh-CN" sz="1800" smtClean="0">
                <a:solidFill>
                  <a:schemeClr val="bg1"/>
                </a:solidFill>
                <a:ea typeface="宋体" charset="-122"/>
              </a:rPr>
              <a:t>　　票面利率：固定利率国债是指发行票面利率</a:t>
            </a:r>
            <a:r>
              <a:rPr lang="en-US" altLang="zh-CN" sz="1800" smtClean="0">
                <a:solidFill>
                  <a:schemeClr val="bg1"/>
                </a:solidFill>
                <a:ea typeface="宋体" charset="-122"/>
              </a:rPr>
              <a:t>,</a:t>
            </a:r>
            <a:r>
              <a:rPr lang="zh-CN" altLang="zh-CN" sz="1800" smtClean="0">
                <a:solidFill>
                  <a:schemeClr val="bg1"/>
                </a:solidFill>
                <a:ea typeface="宋体" charset="-122"/>
              </a:rPr>
              <a:t>浮动利率国债是指本付息期计息利率。</a:t>
            </a:r>
            <a:r>
              <a:rPr lang="en-US" altLang="zh-CN" sz="1800" smtClean="0">
                <a:solidFill>
                  <a:schemeClr val="bg1"/>
                </a:solidFill>
                <a:ea typeface="宋体" charset="-122"/>
              </a:rPr>
              <a:t> </a:t>
            </a:r>
            <a:endParaRPr lang="zh-CN" altLang="zh-CN" sz="1800" smtClean="0">
              <a:solidFill>
                <a:schemeClr val="bg1"/>
              </a:solidFill>
              <a:ea typeface="宋体" charset="-122"/>
            </a:endParaRPr>
          </a:p>
          <a:p>
            <a:pPr marL="0" indent="0">
              <a:buFont typeface="Wingdings" pitchFamily="2" charset="2"/>
              <a:buNone/>
            </a:pPr>
            <a:r>
              <a:rPr lang="zh-CN" altLang="zh-CN" sz="1800" smtClean="0">
                <a:solidFill>
                  <a:schemeClr val="bg1"/>
                </a:solidFill>
                <a:ea typeface="宋体" charset="-122"/>
              </a:rPr>
              <a:t>　　年度天数及已计息天数：</a:t>
            </a:r>
            <a:r>
              <a:rPr lang="en-US" altLang="zh-CN" sz="1800" smtClean="0">
                <a:solidFill>
                  <a:schemeClr val="bg1"/>
                </a:solidFill>
                <a:ea typeface="宋体" charset="-122"/>
              </a:rPr>
              <a:t>1</a:t>
            </a:r>
            <a:r>
              <a:rPr lang="zh-CN" altLang="zh-CN" sz="1800" smtClean="0">
                <a:solidFill>
                  <a:schemeClr val="bg1"/>
                </a:solidFill>
                <a:ea typeface="宋体" charset="-122"/>
              </a:rPr>
              <a:t>年按</a:t>
            </a:r>
            <a:r>
              <a:rPr lang="en-US" altLang="zh-CN" sz="1800" smtClean="0">
                <a:solidFill>
                  <a:schemeClr val="bg1"/>
                </a:solidFill>
                <a:ea typeface="宋体" charset="-122"/>
              </a:rPr>
              <a:t>365</a:t>
            </a:r>
            <a:r>
              <a:rPr lang="zh-CN" altLang="zh-CN" sz="1800" smtClean="0">
                <a:solidFill>
                  <a:schemeClr val="bg1"/>
                </a:solidFill>
                <a:ea typeface="宋体" charset="-122"/>
              </a:rPr>
              <a:t>天计算</a:t>
            </a:r>
            <a:r>
              <a:rPr lang="en-US" altLang="zh-CN" sz="1800" smtClean="0">
                <a:solidFill>
                  <a:schemeClr val="bg1"/>
                </a:solidFill>
                <a:ea typeface="宋体" charset="-122"/>
              </a:rPr>
              <a:t>,</a:t>
            </a:r>
            <a:r>
              <a:rPr lang="zh-CN" altLang="zh-CN" sz="1800" smtClean="0">
                <a:solidFill>
                  <a:schemeClr val="bg1"/>
                </a:solidFill>
                <a:ea typeface="宋体" charset="-122"/>
              </a:rPr>
              <a:t>闰年</a:t>
            </a:r>
            <a:r>
              <a:rPr lang="en-US" altLang="zh-CN" sz="1800" smtClean="0">
                <a:solidFill>
                  <a:schemeClr val="bg1"/>
                </a:solidFill>
                <a:ea typeface="宋体" charset="-122"/>
              </a:rPr>
              <a:t>2</a:t>
            </a:r>
            <a:r>
              <a:rPr lang="zh-CN" altLang="zh-CN" sz="1800" smtClean="0">
                <a:solidFill>
                  <a:schemeClr val="bg1"/>
                </a:solidFill>
                <a:ea typeface="宋体" charset="-122"/>
              </a:rPr>
              <a:t>月</a:t>
            </a:r>
            <a:r>
              <a:rPr lang="en-US" altLang="zh-CN" sz="1800" smtClean="0">
                <a:solidFill>
                  <a:schemeClr val="bg1"/>
                </a:solidFill>
                <a:ea typeface="宋体" charset="-122"/>
              </a:rPr>
              <a:t>29</a:t>
            </a:r>
            <a:r>
              <a:rPr lang="zh-CN" altLang="zh-CN" sz="1800" smtClean="0">
                <a:solidFill>
                  <a:schemeClr val="bg1"/>
                </a:solidFill>
                <a:ea typeface="宋体" charset="-122"/>
              </a:rPr>
              <a:t>日不计算利息下同；已计息天数是指起息日至交割当日实际日历天数。</a:t>
            </a:r>
          </a:p>
          <a:p>
            <a:pPr marL="0" indent="0">
              <a:buFont typeface="Wingdings" pitchFamily="2" charset="2"/>
              <a:buNone/>
            </a:pPr>
            <a:endParaRPr lang="en-US" altLang="zh-CN" sz="1800" b="1" smtClean="0">
              <a:solidFill>
                <a:schemeClr val="bg1"/>
              </a:solidFill>
              <a:ea typeface="宋体" charset="-122"/>
            </a:endParaRPr>
          </a:p>
          <a:p>
            <a:pPr marL="0" indent="0">
              <a:buFont typeface="Wingdings" pitchFamily="2" charset="2"/>
              <a:buNone/>
            </a:pPr>
            <a:r>
              <a:rPr lang="en-US" altLang="zh-CN" sz="1800" b="1" smtClean="0">
                <a:solidFill>
                  <a:schemeClr val="bg1"/>
                </a:solidFill>
                <a:ea typeface="宋体" charset="-122"/>
              </a:rPr>
              <a:t>3</a:t>
            </a:r>
            <a:r>
              <a:rPr lang="zh-CN" altLang="zh-CN" sz="1800" b="1" smtClean="0">
                <a:solidFill>
                  <a:schemeClr val="bg1"/>
                </a:solidFill>
                <a:ea typeface="宋体" charset="-122"/>
              </a:rPr>
              <a:t>、单利</a:t>
            </a:r>
            <a:r>
              <a:rPr lang="zh-CN" altLang="en-US" sz="1800" b="1" smtClean="0">
                <a:solidFill>
                  <a:schemeClr val="bg1"/>
                </a:solidFill>
                <a:ea typeface="宋体" charset="-122"/>
              </a:rPr>
              <a:t>计息</a:t>
            </a:r>
            <a:r>
              <a:rPr lang="zh-CN" altLang="zh-CN" sz="1800" b="1" smtClean="0">
                <a:solidFill>
                  <a:schemeClr val="bg1"/>
                </a:solidFill>
                <a:ea typeface="宋体" charset="-122"/>
              </a:rPr>
              <a:t>法</a:t>
            </a:r>
            <a:endParaRPr lang="zh-CN"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单利</a:t>
            </a:r>
            <a:r>
              <a:rPr lang="zh-CN" altLang="en-US" sz="1800" smtClean="0">
                <a:solidFill>
                  <a:schemeClr val="bg1"/>
                </a:solidFill>
                <a:ea typeface="宋体" charset="-122"/>
              </a:rPr>
              <a:t>计息</a:t>
            </a:r>
            <a:r>
              <a:rPr lang="zh-CN" altLang="zh-CN" sz="1800" smtClean="0">
                <a:solidFill>
                  <a:schemeClr val="bg1"/>
                </a:solidFill>
                <a:ea typeface="宋体" charset="-122"/>
              </a:rPr>
              <a:t>法是指不计算再投资利息的计算方法。</a:t>
            </a: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单利的计算公式如下： </a:t>
            </a:r>
          </a:p>
          <a:p>
            <a:pPr marL="0" indent="0">
              <a:buFont typeface="Wingdings" pitchFamily="2" charset="2"/>
              <a:buNone/>
            </a:pPr>
            <a:r>
              <a:rPr lang="en-US" altLang="zh-CN" sz="2800" smtClean="0">
                <a:solidFill>
                  <a:schemeClr val="bg1"/>
                </a:solidFill>
                <a:ea typeface="宋体" charset="-122"/>
              </a:rPr>
              <a:t>I=P*R*T</a:t>
            </a:r>
            <a:endParaRPr lang="zh-CN" altLang="zh-CN" sz="2800" smtClean="0">
              <a:solidFill>
                <a:schemeClr val="bg1"/>
              </a:solidFill>
              <a:ea typeface="宋体" charset="-122"/>
            </a:endParaRPr>
          </a:p>
          <a:p>
            <a:pPr marL="0" indent="0">
              <a:buFont typeface="Wingdings" pitchFamily="2" charset="2"/>
              <a:buNone/>
            </a:pPr>
            <a:r>
              <a:rPr lang="zh-CN" altLang="zh-CN" sz="1800" smtClean="0">
                <a:solidFill>
                  <a:schemeClr val="bg1"/>
                </a:solidFill>
                <a:ea typeface="宋体" charset="-122"/>
              </a:rPr>
              <a:t>其中：</a:t>
            </a:r>
            <a:r>
              <a:rPr lang="en-US" altLang="zh-CN" sz="1800" smtClean="0">
                <a:solidFill>
                  <a:schemeClr val="bg1"/>
                </a:solidFill>
                <a:ea typeface="宋体" charset="-122"/>
              </a:rPr>
              <a:t>I=</a:t>
            </a:r>
            <a:r>
              <a:rPr lang="zh-CN" altLang="zh-CN" sz="1800" smtClean="0">
                <a:solidFill>
                  <a:schemeClr val="bg1"/>
                </a:solidFill>
                <a:ea typeface="宋体" charset="-122"/>
              </a:rPr>
              <a:t>利息；</a:t>
            </a:r>
            <a:r>
              <a:rPr lang="en-US" altLang="zh-CN" sz="1800" smtClean="0">
                <a:solidFill>
                  <a:schemeClr val="bg1"/>
                </a:solidFill>
                <a:ea typeface="宋体" charset="-122"/>
              </a:rPr>
              <a:t>P=</a:t>
            </a:r>
            <a:r>
              <a:rPr lang="zh-CN" altLang="zh-CN" sz="1800" smtClean="0">
                <a:solidFill>
                  <a:schemeClr val="bg1"/>
                </a:solidFill>
                <a:ea typeface="宋体" charset="-122"/>
              </a:rPr>
              <a:t>本金；</a:t>
            </a:r>
            <a:r>
              <a:rPr lang="en-US" altLang="zh-CN" sz="1800" smtClean="0">
                <a:solidFill>
                  <a:schemeClr val="bg1"/>
                </a:solidFill>
                <a:ea typeface="宋体" charset="-122"/>
              </a:rPr>
              <a:t>R=</a:t>
            </a:r>
            <a:r>
              <a:rPr lang="zh-CN" altLang="zh-CN" sz="1800" smtClean="0">
                <a:solidFill>
                  <a:schemeClr val="bg1"/>
                </a:solidFill>
                <a:ea typeface="宋体" charset="-122"/>
              </a:rPr>
              <a:t>利率；</a:t>
            </a:r>
            <a:r>
              <a:rPr lang="en-US" altLang="zh-CN" sz="1800" smtClean="0">
                <a:solidFill>
                  <a:schemeClr val="bg1"/>
                </a:solidFill>
                <a:ea typeface="宋体" charset="-122"/>
              </a:rPr>
              <a:t>T=</a:t>
            </a:r>
            <a:r>
              <a:rPr lang="zh-CN" altLang="zh-CN" sz="1800" smtClean="0">
                <a:solidFill>
                  <a:schemeClr val="bg1"/>
                </a:solidFill>
                <a:ea typeface="宋体" charset="-122"/>
              </a:rPr>
              <a:t>时间。</a:t>
            </a:r>
          </a:p>
          <a:p>
            <a:pPr marL="0" indent="0">
              <a:buFont typeface="Wingdings" pitchFamily="2" charset="2"/>
              <a:buNone/>
            </a:pPr>
            <a:endParaRPr lang="en-US" altLang="zh-CN" b="1" smtClean="0">
              <a:solidFill>
                <a:schemeClr val="bg1"/>
              </a:solidFill>
              <a:latin typeface="宋体" charset="-122"/>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22</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type="body" idx="4294967295"/>
          </p:nvPr>
        </p:nvSpPr>
        <p:spPr/>
        <p:txBody>
          <a:bodyPr/>
          <a:lstStyle/>
          <a:p>
            <a:pPr marL="0" indent="0">
              <a:buFont typeface="Wingdings" pitchFamily="2" charset="2"/>
              <a:buNone/>
            </a:pPr>
            <a:r>
              <a:rPr lang="en-US" altLang="zh-CN" sz="1800" b="1" smtClean="0">
                <a:solidFill>
                  <a:schemeClr val="bg1"/>
                </a:solidFill>
                <a:ea typeface="宋体" charset="-122"/>
              </a:rPr>
              <a:t>4</a:t>
            </a:r>
            <a:r>
              <a:rPr lang="zh-CN" altLang="zh-CN" sz="1800" b="1" smtClean="0">
                <a:solidFill>
                  <a:schemeClr val="bg1"/>
                </a:solidFill>
                <a:ea typeface="宋体" charset="-122"/>
              </a:rPr>
              <a:t>、复利计息法</a:t>
            </a:r>
            <a:endParaRPr lang="zh-CN"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复利计息法是指计算再投资利息的计息方法。</a:t>
            </a:r>
          </a:p>
          <a:p>
            <a:pPr marL="0" indent="0">
              <a:buFont typeface="Wingdings" pitchFamily="2" charset="2"/>
              <a:buNone/>
            </a:pPr>
            <a:r>
              <a:rPr lang="en-US" altLang="zh-CN" sz="1800" smtClean="0">
                <a:solidFill>
                  <a:schemeClr val="bg1"/>
                </a:solidFill>
                <a:ea typeface="宋体" charset="-122"/>
              </a:rPr>
              <a:t>I=P*</a:t>
            </a:r>
            <a:r>
              <a:rPr lang="zh-CN" altLang="zh-CN" sz="1800" smtClean="0">
                <a:solidFill>
                  <a:schemeClr val="bg1"/>
                </a:solidFill>
                <a:ea typeface="宋体" charset="-122"/>
              </a:rPr>
              <a:t>【（</a:t>
            </a:r>
            <a:r>
              <a:rPr lang="en-US" altLang="zh-CN" sz="1800" smtClean="0">
                <a:solidFill>
                  <a:schemeClr val="bg1"/>
                </a:solidFill>
                <a:ea typeface="宋体" charset="-122"/>
              </a:rPr>
              <a:t>1+R</a:t>
            </a:r>
            <a:r>
              <a:rPr lang="zh-CN" altLang="zh-CN" sz="1800" smtClean="0">
                <a:solidFill>
                  <a:schemeClr val="bg1"/>
                </a:solidFill>
                <a:ea typeface="宋体" charset="-122"/>
              </a:rPr>
              <a:t>）</a:t>
            </a:r>
            <a:r>
              <a:rPr lang="en-US" altLang="zh-CN" sz="1800" baseline="30000" smtClean="0">
                <a:solidFill>
                  <a:schemeClr val="bg1"/>
                </a:solidFill>
                <a:ea typeface="宋体" charset="-122"/>
              </a:rPr>
              <a:t>T</a:t>
            </a:r>
            <a:r>
              <a:rPr lang="en-US" altLang="zh-CN" sz="1800" smtClean="0">
                <a:solidFill>
                  <a:schemeClr val="bg1"/>
                </a:solidFill>
                <a:ea typeface="宋体" charset="-122"/>
              </a:rPr>
              <a:t>-1</a:t>
            </a:r>
            <a:r>
              <a:rPr lang="zh-CN" altLang="zh-CN" sz="1800" smtClean="0">
                <a:solidFill>
                  <a:schemeClr val="bg1"/>
                </a:solidFill>
                <a:ea typeface="宋体" charset="-122"/>
              </a:rPr>
              <a:t>】</a:t>
            </a:r>
            <a:endParaRPr lang="en-US" altLang="zh-CN" sz="1800" smtClean="0">
              <a:solidFill>
                <a:schemeClr val="bg1"/>
              </a:solidFill>
              <a:ea typeface="宋体" charset="-122"/>
            </a:endParaRPr>
          </a:p>
          <a:p>
            <a:pPr marL="0" indent="0">
              <a:buFont typeface="Wingdings" pitchFamily="2" charset="2"/>
              <a:buNone/>
            </a:pPr>
            <a:endParaRPr lang="zh-CN" altLang="zh-CN" sz="1800" smtClean="0">
              <a:solidFill>
                <a:schemeClr val="bg1"/>
              </a:solidFill>
              <a:ea typeface="宋体" charset="-122"/>
            </a:endParaRPr>
          </a:p>
          <a:p>
            <a:pPr marL="0" indent="0">
              <a:buFont typeface="Wingdings" pitchFamily="2" charset="2"/>
              <a:buNone/>
            </a:pPr>
            <a:r>
              <a:rPr lang="en-US" altLang="zh-CN" sz="1800" b="1" smtClean="0">
                <a:solidFill>
                  <a:schemeClr val="bg1"/>
                </a:solidFill>
                <a:ea typeface="宋体" charset="-122"/>
              </a:rPr>
              <a:t>5</a:t>
            </a:r>
            <a:r>
              <a:rPr lang="zh-CN" altLang="zh-CN" sz="1800" b="1" smtClean="0">
                <a:solidFill>
                  <a:schemeClr val="bg1"/>
                </a:solidFill>
                <a:ea typeface="宋体" charset="-122"/>
              </a:rPr>
              <a:t>、债券的到期收益率</a:t>
            </a:r>
            <a:endParaRPr lang="zh-CN"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债券到期收益率是指买入债券后持有至期满得到的收益，包括利息收入和资本损益与买入债券的实际价格之比率。这个收益率是指按复利计算的收益率，它是能使未来现金流入现值等于债券买入价格的贴现率。</a:t>
            </a:r>
          </a:p>
          <a:p>
            <a:pPr marL="0" indent="0">
              <a:buFont typeface="Wingdings" pitchFamily="2" charset="2"/>
              <a:buNone/>
            </a:pPr>
            <a:r>
              <a:rPr lang="zh-CN" altLang="zh-CN" sz="1800" smtClean="0">
                <a:solidFill>
                  <a:schemeClr val="bg1"/>
                </a:solidFill>
                <a:ea typeface="宋体" charset="-122"/>
              </a:rPr>
              <a:t>计算公式为：</a:t>
            </a:r>
            <a:endParaRPr lang="en-US" altLang="zh-CN" sz="1800" smtClean="0">
              <a:solidFill>
                <a:schemeClr val="bg1"/>
              </a:solidFill>
              <a:ea typeface="宋体" charset="-122"/>
            </a:endParaRPr>
          </a:p>
          <a:p>
            <a:pPr marL="0" indent="0">
              <a:buFont typeface="Wingdings" pitchFamily="2" charset="2"/>
              <a:buNone/>
            </a:pPr>
            <a:endParaRPr lang="en-US" altLang="zh-CN" sz="1800" smtClean="0">
              <a:solidFill>
                <a:schemeClr val="bg1"/>
              </a:solidFill>
              <a:ea typeface="宋体" charset="-122"/>
            </a:endParaRPr>
          </a:p>
          <a:p>
            <a:pPr marL="0" indent="0">
              <a:buFont typeface="Wingdings" pitchFamily="2" charset="2"/>
              <a:buNone/>
            </a:pPr>
            <a:endParaRPr lang="en-US"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P</a:t>
            </a:r>
            <a:r>
              <a:rPr lang="en-US" altLang="zh-CN" sz="1800" baseline="-25000" smtClean="0">
                <a:solidFill>
                  <a:schemeClr val="bg1"/>
                </a:solidFill>
                <a:ea typeface="宋体" charset="-122"/>
              </a:rPr>
              <a:t>0</a:t>
            </a:r>
            <a:r>
              <a:rPr lang="zh-CN" altLang="zh-CN" sz="1800" smtClean="0">
                <a:solidFill>
                  <a:schemeClr val="bg1"/>
                </a:solidFill>
                <a:ea typeface="宋体" charset="-122"/>
              </a:rPr>
              <a:t>：债券的现值；</a:t>
            </a:r>
          </a:p>
          <a:p>
            <a:pPr marL="0" indent="0">
              <a:buFont typeface="Wingdings" pitchFamily="2" charset="2"/>
              <a:buNone/>
            </a:pPr>
            <a:r>
              <a:rPr lang="en-US" altLang="zh-CN" sz="1800" smtClean="0">
                <a:solidFill>
                  <a:schemeClr val="bg1"/>
                </a:solidFill>
                <a:ea typeface="宋体" charset="-122"/>
              </a:rPr>
              <a:t>C</a:t>
            </a:r>
            <a:r>
              <a:rPr lang="zh-CN" altLang="zh-CN" sz="1800" smtClean="0">
                <a:solidFill>
                  <a:schemeClr val="bg1"/>
                </a:solidFill>
                <a:ea typeface="宋体" charset="-122"/>
              </a:rPr>
              <a:t>：各期债券的利息；</a:t>
            </a:r>
          </a:p>
          <a:p>
            <a:pPr marL="0" indent="0">
              <a:buFont typeface="Wingdings" pitchFamily="2" charset="2"/>
              <a:buNone/>
            </a:pPr>
            <a:r>
              <a:rPr lang="en-US" altLang="zh-CN" sz="1800" smtClean="0">
                <a:solidFill>
                  <a:schemeClr val="bg1"/>
                </a:solidFill>
                <a:ea typeface="宋体" charset="-122"/>
              </a:rPr>
              <a:t>F</a:t>
            </a:r>
            <a:r>
              <a:rPr lang="zh-CN" altLang="zh-CN" sz="1800" smtClean="0">
                <a:solidFill>
                  <a:schemeClr val="bg1"/>
                </a:solidFill>
                <a:ea typeface="宋体" charset="-122"/>
              </a:rPr>
              <a:t>：债券的面值；</a:t>
            </a:r>
          </a:p>
          <a:p>
            <a:pPr marL="0" indent="0">
              <a:buFont typeface="Wingdings" pitchFamily="2" charset="2"/>
              <a:buNone/>
            </a:pPr>
            <a:r>
              <a:rPr lang="en-US" altLang="zh-CN" sz="1800" smtClean="0">
                <a:solidFill>
                  <a:schemeClr val="bg1"/>
                </a:solidFill>
                <a:ea typeface="宋体" charset="-122"/>
              </a:rPr>
              <a:t>r</a:t>
            </a:r>
            <a:r>
              <a:rPr lang="zh-CN" altLang="zh-CN" sz="1800" smtClean="0">
                <a:solidFill>
                  <a:schemeClr val="bg1"/>
                </a:solidFill>
                <a:ea typeface="宋体" charset="-122"/>
              </a:rPr>
              <a:t>：到期收益率。</a:t>
            </a:r>
          </a:p>
          <a:p>
            <a:pPr marL="0" indent="0">
              <a:buFont typeface="Wingdings" pitchFamily="2" charset="2"/>
              <a:buNone/>
            </a:pPr>
            <a:endParaRPr lang="en-US" altLang="zh-CN" b="1" smtClean="0">
              <a:solidFill>
                <a:schemeClr val="bg1"/>
              </a:solidFill>
              <a:latin typeface="宋体" charset="-122"/>
              <a:ea typeface="宋体" charset="-122"/>
            </a:endParaRPr>
          </a:p>
        </p:txBody>
      </p:sp>
      <p:pic>
        <p:nvPicPr>
          <p:cNvPr id="25603" name="图片 1"/>
          <p:cNvPicPr>
            <a:picLocks noChangeAspect="1"/>
          </p:cNvPicPr>
          <p:nvPr/>
        </p:nvPicPr>
        <p:blipFill>
          <a:blip r:embed="rId2"/>
          <a:srcRect/>
          <a:stretch>
            <a:fillRect/>
          </a:stretch>
        </p:blipFill>
        <p:spPr bwMode="auto">
          <a:xfrm>
            <a:off x="2362200" y="3854450"/>
            <a:ext cx="3803650" cy="793750"/>
          </a:xfrm>
          <a:prstGeom prst="rect">
            <a:avLst/>
          </a:prstGeom>
          <a:noFill/>
          <a:ln w="9525">
            <a:noFill/>
            <a:miter lim="800000"/>
            <a:headEnd/>
            <a:tailEnd/>
          </a:ln>
        </p:spPr>
      </p:pic>
      <p:sp>
        <p:nvSpPr>
          <p:cNvPr id="4" name="灯片编号占位符 3"/>
          <p:cNvSpPr txBox="1">
            <a:spLocks/>
          </p:cNvSpPr>
          <p:nvPr/>
        </p:nvSpPr>
        <p:spPr>
          <a:xfrm>
            <a:off x="3000364" y="6207147"/>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23</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type="body" idx="4294967295"/>
          </p:nvPr>
        </p:nvSpPr>
        <p:spPr/>
        <p:txBody>
          <a:bodyPr/>
          <a:lstStyle/>
          <a:p>
            <a:pPr marL="0" indent="0">
              <a:buFont typeface="Wingdings" pitchFamily="2" charset="2"/>
              <a:buNone/>
            </a:pPr>
            <a:r>
              <a:rPr lang="en-US" altLang="zh-CN" sz="1800" b="1" smtClean="0">
                <a:solidFill>
                  <a:schemeClr val="bg1"/>
                </a:solidFill>
                <a:ea typeface="宋体" charset="-122"/>
              </a:rPr>
              <a:t>6</a:t>
            </a:r>
            <a:r>
              <a:rPr lang="zh-CN" altLang="zh-CN" sz="1800" b="1" smtClean="0">
                <a:solidFill>
                  <a:schemeClr val="bg1"/>
                </a:solidFill>
                <a:ea typeface="宋体" charset="-122"/>
              </a:rPr>
              <a:t>、连续复利</a:t>
            </a:r>
            <a:endParaRPr lang="zh-CN"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连续复利则是指在期数趋于无限大的极限情况下得到的利率，此时不同期之间的间隔很短，可以看作是无穷小量。</a:t>
            </a:r>
          </a:p>
          <a:p>
            <a:pPr marL="0" indent="0">
              <a:buFont typeface="Wingdings" pitchFamily="2" charset="2"/>
              <a:buNone/>
            </a:pPr>
            <a:r>
              <a:rPr lang="zh-CN" altLang="zh-CN" sz="1800" smtClean="0">
                <a:solidFill>
                  <a:schemeClr val="bg1"/>
                </a:solidFill>
                <a:ea typeface="宋体" charset="-122"/>
              </a:rPr>
              <a:t>　</a:t>
            </a:r>
            <a:r>
              <a:rPr lang="en-US" altLang="zh-CN" sz="2800" smtClean="0">
                <a:solidFill>
                  <a:schemeClr val="bg1"/>
                </a:solidFill>
                <a:ea typeface="宋体" charset="-122"/>
              </a:rPr>
              <a:t>F=P*e</a:t>
            </a:r>
            <a:r>
              <a:rPr lang="en-US" altLang="zh-CN" sz="2800" baseline="30000" smtClean="0">
                <a:solidFill>
                  <a:schemeClr val="bg1"/>
                </a:solidFill>
                <a:ea typeface="宋体" charset="-122"/>
              </a:rPr>
              <a:t>rt</a:t>
            </a:r>
            <a:r>
              <a:rPr lang="en-US" altLang="zh-CN" sz="2800" smtClean="0">
                <a:solidFill>
                  <a:schemeClr val="bg1"/>
                </a:solidFill>
                <a:ea typeface="宋体" charset="-122"/>
              </a:rPr>
              <a:t> </a:t>
            </a:r>
            <a:endParaRPr lang="zh-CN" altLang="zh-CN" sz="2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F</a:t>
            </a:r>
            <a:r>
              <a:rPr lang="zh-CN" altLang="zh-CN" sz="1800" smtClean="0">
                <a:solidFill>
                  <a:schemeClr val="bg1"/>
                </a:solidFill>
                <a:ea typeface="宋体" charset="-122"/>
              </a:rPr>
              <a:t>：连续</a:t>
            </a:r>
            <a:r>
              <a:rPr lang="en-US" altLang="zh-CN" sz="1800" smtClean="0">
                <a:solidFill>
                  <a:schemeClr val="bg1"/>
                </a:solidFill>
                <a:ea typeface="宋体" charset="-122"/>
              </a:rPr>
              <a:t>复利终值</a:t>
            </a:r>
            <a:endParaRPr lang="zh-CN"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P</a:t>
            </a:r>
            <a:r>
              <a:rPr lang="zh-CN" altLang="zh-CN" sz="1800" smtClean="0">
                <a:solidFill>
                  <a:schemeClr val="bg1"/>
                </a:solidFill>
                <a:ea typeface="宋体" charset="-122"/>
              </a:rPr>
              <a:t>：</a:t>
            </a:r>
            <a:r>
              <a:rPr lang="en-US" altLang="zh-CN" sz="1800" smtClean="0">
                <a:solidFill>
                  <a:schemeClr val="bg1"/>
                </a:solidFill>
                <a:ea typeface="宋体" charset="-122"/>
              </a:rPr>
              <a:t>本金</a:t>
            </a:r>
          </a:p>
          <a:p>
            <a:pPr marL="0" indent="0">
              <a:buFont typeface="Wingdings" pitchFamily="2" charset="2"/>
              <a:buNone/>
            </a:pPr>
            <a:r>
              <a:rPr lang="en-US" altLang="zh-CN" sz="1800" smtClean="0">
                <a:solidFill>
                  <a:schemeClr val="bg1"/>
                </a:solidFill>
                <a:ea typeface="宋体" charset="-122"/>
              </a:rPr>
              <a:t>r</a:t>
            </a:r>
            <a:r>
              <a:rPr lang="zh-CN" altLang="zh-CN" sz="1800" smtClean="0">
                <a:solidFill>
                  <a:schemeClr val="bg1"/>
                </a:solidFill>
                <a:ea typeface="宋体" charset="-122"/>
              </a:rPr>
              <a:t>：连续复利</a:t>
            </a:r>
            <a:r>
              <a:rPr lang="en-US" altLang="zh-CN" sz="1800" smtClean="0">
                <a:solidFill>
                  <a:schemeClr val="bg1"/>
                </a:solidFill>
                <a:ea typeface="宋体" charset="-122"/>
              </a:rPr>
              <a:t>利率</a:t>
            </a:r>
            <a:endParaRPr lang="zh-CN"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t</a:t>
            </a:r>
            <a:r>
              <a:rPr lang="zh-CN" altLang="zh-CN" sz="1800" smtClean="0">
                <a:solidFill>
                  <a:schemeClr val="bg1"/>
                </a:solidFill>
                <a:ea typeface="宋体" charset="-122"/>
              </a:rPr>
              <a:t>：相应利率获取时间的整数倍</a:t>
            </a:r>
            <a:r>
              <a:rPr lang="en-US" altLang="zh-CN" sz="1800" smtClean="0">
                <a:solidFill>
                  <a:schemeClr val="bg1"/>
                </a:solidFill>
                <a:ea typeface="宋体" charset="-122"/>
              </a:rPr>
              <a:t>(</a:t>
            </a:r>
            <a:r>
              <a:rPr lang="zh-CN" altLang="zh-CN" sz="1800" smtClean="0">
                <a:solidFill>
                  <a:schemeClr val="bg1"/>
                </a:solidFill>
                <a:ea typeface="宋体" charset="-122"/>
              </a:rPr>
              <a:t>以年为单位</a:t>
            </a:r>
            <a:r>
              <a:rPr lang="en-US" altLang="zh-CN" sz="1800" smtClean="0">
                <a:solidFill>
                  <a:schemeClr val="bg1"/>
                </a:solidFill>
                <a:ea typeface="宋体" charset="-122"/>
              </a:rPr>
              <a:t>)</a:t>
            </a:r>
            <a:endParaRPr lang="zh-CN" altLang="zh-CN" sz="1800" smtClean="0">
              <a:solidFill>
                <a:schemeClr val="bg1"/>
              </a:solidFill>
              <a:ea typeface="宋体" charset="-122"/>
            </a:endParaRPr>
          </a:p>
          <a:p>
            <a:pPr marL="0" indent="0">
              <a:buFont typeface="Wingdings" pitchFamily="2" charset="2"/>
              <a:buNone/>
            </a:pPr>
            <a:endParaRPr lang="en-US" altLang="zh-CN" sz="1800" b="1" smtClean="0">
              <a:solidFill>
                <a:schemeClr val="bg1"/>
              </a:solidFill>
              <a:latin typeface="宋体" charset="-122"/>
              <a:ea typeface="宋体" charset="-122"/>
            </a:endParaRPr>
          </a:p>
          <a:p>
            <a:pPr marL="0" indent="0">
              <a:buFont typeface="Wingdings" pitchFamily="2" charset="2"/>
              <a:buNone/>
            </a:pPr>
            <a:r>
              <a:rPr lang="en-US" altLang="zh-CN" sz="1800" b="1" smtClean="0">
                <a:solidFill>
                  <a:schemeClr val="bg1"/>
                </a:solidFill>
                <a:ea typeface="宋体" charset="-122"/>
              </a:rPr>
              <a:t>7</a:t>
            </a:r>
            <a:r>
              <a:rPr lang="zh-CN" altLang="zh-CN" sz="1800" b="1" smtClean="0">
                <a:solidFill>
                  <a:schemeClr val="bg1"/>
                </a:solidFill>
                <a:ea typeface="宋体" charset="-122"/>
              </a:rPr>
              <a:t>、即期利率和远期利率</a:t>
            </a:r>
            <a:endParaRPr lang="zh-CN"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即期利率是指债券票面所标明的利率或购买债券时所获得的折价收益与债券当前价格的比率。它是某一给定时点上无息证券的</a:t>
            </a:r>
            <a:r>
              <a:rPr lang="en-US" altLang="zh-CN" sz="1800" smtClean="0">
                <a:solidFill>
                  <a:schemeClr val="bg1"/>
                </a:solidFill>
                <a:ea typeface="宋体" charset="-122"/>
              </a:rPr>
              <a:t>到期收益率</a:t>
            </a:r>
            <a:r>
              <a:rPr lang="zh-CN" altLang="zh-CN" sz="1800" smtClean="0">
                <a:solidFill>
                  <a:schemeClr val="bg1"/>
                </a:solidFill>
                <a:ea typeface="宋体" charset="-122"/>
              </a:rPr>
              <a:t>。</a:t>
            </a:r>
          </a:p>
          <a:p>
            <a:pPr marL="0" indent="0">
              <a:buFont typeface="Wingdings" pitchFamily="2" charset="2"/>
              <a:buNone/>
            </a:pPr>
            <a:endParaRPr lang="en-US" altLang="zh-CN" b="1" smtClean="0">
              <a:solidFill>
                <a:schemeClr val="bg1"/>
              </a:solidFill>
              <a:latin typeface="宋体" charset="-122"/>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24</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4294967295"/>
          </p:nvPr>
        </p:nvSpPr>
        <p:spPr/>
        <p:txBody>
          <a:bodyPr/>
          <a:lstStyle/>
          <a:p>
            <a:pPr marL="0" indent="0">
              <a:buFont typeface="Wingdings" pitchFamily="2" charset="2"/>
              <a:buNone/>
            </a:pPr>
            <a:r>
              <a:rPr lang="en-US" altLang="zh-CN" sz="1800" smtClean="0">
                <a:solidFill>
                  <a:schemeClr val="bg1"/>
                </a:solidFill>
                <a:ea typeface="宋体" charset="-122"/>
              </a:rPr>
              <a:t>t</a:t>
            </a:r>
            <a:r>
              <a:rPr lang="zh-CN" altLang="zh-CN" sz="1800" smtClean="0">
                <a:solidFill>
                  <a:schemeClr val="bg1"/>
                </a:solidFill>
                <a:ea typeface="宋体" charset="-122"/>
              </a:rPr>
              <a:t>年期即期利率的计算公式：</a:t>
            </a:r>
            <a:r>
              <a:rPr lang="en-US" altLang="zh-CN" sz="1800" smtClean="0">
                <a:solidFill>
                  <a:schemeClr val="bg1"/>
                </a:solidFill>
                <a:ea typeface="宋体" charset="-122"/>
              </a:rPr>
              <a:t> </a:t>
            </a:r>
            <a:endParaRPr lang="zh-CN" altLang="zh-CN" sz="1800" smtClean="0">
              <a:solidFill>
                <a:schemeClr val="bg1"/>
              </a:solidFill>
              <a:ea typeface="宋体" charset="-122"/>
            </a:endParaRPr>
          </a:p>
          <a:p>
            <a:pPr marL="0" indent="0">
              <a:buFont typeface="Wingdings" pitchFamily="2" charset="2"/>
              <a:buNone/>
            </a:pPr>
            <a:r>
              <a:rPr lang="zh-CN" altLang="zh-CN" sz="1800" smtClean="0">
                <a:solidFill>
                  <a:schemeClr val="bg1"/>
                </a:solidFill>
                <a:ea typeface="宋体" charset="-122"/>
              </a:rPr>
              <a:t>　　</a:t>
            </a:r>
            <a:r>
              <a:rPr lang="en-US" altLang="zh-CN" sz="2800" smtClean="0">
                <a:solidFill>
                  <a:schemeClr val="bg1"/>
                </a:solidFill>
                <a:ea typeface="宋体" charset="-122"/>
              </a:rPr>
              <a:t>Pt=1\{(1+St)^t} </a:t>
            </a:r>
            <a:endParaRPr lang="zh-CN" altLang="zh-CN" sz="2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Pt</a:t>
            </a:r>
            <a:r>
              <a:rPr lang="zh-CN" altLang="zh-CN" sz="1800" smtClean="0">
                <a:solidFill>
                  <a:schemeClr val="bg1"/>
                </a:solidFill>
                <a:ea typeface="宋体" charset="-122"/>
              </a:rPr>
              <a:t>是</a:t>
            </a:r>
            <a:r>
              <a:rPr lang="en-US" altLang="zh-CN" sz="1800" smtClean="0">
                <a:solidFill>
                  <a:schemeClr val="bg1"/>
                </a:solidFill>
                <a:ea typeface="宋体" charset="-122"/>
              </a:rPr>
              <a:t>t</a:t>
            </a:r>
            <a:r>
              <a:rPr lang="zh-CN" altLang="zh-CN" sz="1800" smtClean="0">
                <a:solidFill>
                  <a:schemeClr val="bg1"/>
                </a:solidFill>
                <a:ea typeface="宋体" charset="-122"/>
              </a:rPr>
              <a:t>年期无息债券的当前市价，</a:t>
            </a:r>
            <a:endParaRPr lang="en-US"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Mt</a:t>
            </a:r>
            <a:r>
              <a:rPr lang="zh-CN" altLang="zh-CN" sz="1800" smtClean="0">
                <a:solidFill>
                  <a:schemeClr val="bg1"/>
                </a:solidFill>
                <a:ea typeface="宋体" charset="-122"/>
              </a:rPr>
              <a:t>是到期价值，</a:t>
            </a:r>
            <a:endParaRPr lang="en-US"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St</a:t>
            </a:r>
            <a:r>
              <a:rPr lang="zh-CN" altLang="zh-CN" sz="1800" smtClean="0">
                <a:solidFill>
                  <a:schemeClr val="bg1"/>
                </a:solidFill>
                <a:ea typeface="宋体" charset="-122"/>
              </a:rPr>
              <a:t>是</a:t>
            </a:r>
            <a:r>
              <a:rPr lang="en-US" altLang="zh-CN" sz="1800" smtClean="0">
                <a:solidFill>
                  <a:schemeClr val="bg1"/>
                </a:solidFill>
                <a:ea typeface="宋体" charset="-122"/>
              </a:rPr>
              <a:t>t</a:t>
            </a:r>
            <a:r>
              <a:rPr lang="zh-CN" altLang="zh-CN" sz="1800" smtClean="0">
                <a:solidFill>
                  <a:schemeClr val="bg1"/>
                </a:solidFill>
                <a:ea typeface="宋体" charset="-122"/>
              </a:rPr>
              <a:t>年期即期利率。</a:t>
            </a:r>
          </a:p>
          <a:p>
            <a:pPr marL="0" indent="0">
              <a:lnSpc>
                <a:spcPct val="150000"/>
              </a:lnSpc>
              <a:spcBef>
                <a:spcPct val="0"/>
              </a:spcBef>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远期利率是指隐含在给定的</a:t>
            </a:r>
            <a:r>
              <a:rPr lang="en-US" altLang="zh-CN" sz="1800" smtClean="0">
                <a:solidFill>
                  <a:schemeClr val="bg1"/>
                </a:solidFill>
                <a:ea typeface="宋体" charset="-122"/>
              </a:rPr>
              <a:t>即期利率</a:t>
            </a:r>
            <a:r>
              <a:rPr lang="zh-CN" altLang="zh-CN" sz="1800" smtClean="0">
                <a:solidFill>
                  <a:schemeClr val="bg1"/>
                </a:solidFill>
                <a:ea typeface="宋体" charset="-122"/>
              </a:rPr>
              <a:t>中从未来的某一时点到另一时点的利率水平。</a:t>
            </a:r>
          </a:p>
          <a:p>
            <a:pPr marL="0" indent="0">
              <a:lnSpc>
                <a:spcPct val="150000"/>
              </a:lnSpc>
              <a:spcBef>
                <a:spcPct val="0"/>
              </a:spcBef>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即期利率和</a:t>
            </a:r>
            <a:r>
              <a:rPr lang="en-US" altLang="zh-CN" sz="1800" smtClean="0">
                <a:solidFill>
                  <a:schemeClr val="bg1"/>
                </a:solidFill>
                <a:ea typeface="宋体" charset="-122"/>
              </a:rPr>
              <a:t>远期利率</a:t>
            </a:r>
            <a:r>
              <a:rPr lang="zh-CN" altLang="zh-CN" sz="1800" smtClean="0">
                <a:solidFill>
                  <a:schemeClr val="bg1"/>
                </a:solidFill>
                <a:ea typeface="宋体" charset="-122"/>
              </a:rPr>
              <a:t>的区别在于计息日起点不同，即期利率的起点在当前时刻，而远期利率的起点在未来某一时刻。例如，当前时刻为</a:t>
            </a:r>
            <a:r>
              <a:rPr lang="en-US" altLang="zh-CN" sz="1800" smtClean="0">
                <a:solidFill>
                  <a:schemeClr val="bg1"/>
                </a:solidFill>
                <a:ea typeface="宋体" charset="-122"/>
              </a:rPr>
              <a:t>2005</a:t>
            </a:r>
            <a:r>
              <a:rPr lang="zh-CN" altLang="zh-CN" sz="1800" smtClean="0">
                <a:solidFill>
                  <a:schemeClr val="bg1"/>
                </a:solidFill>
                <a:ea typeface="宋体" charset="-122"/>
              </a:rPr>
              <a:t>年</a:t>
            </a:r>
            <a:r>
              <a:rPr lang="en-US" altLang="zh-CN" sz="1800" smtClean="0">
                <a:solidFill>
                  <a:schemeClr val="bg1"/>
                </a:solidFill>
                <a:ea typeface="宋体" charset="-122"/>
              </a:rPr>
              <a:t>9</a:t>
            </a:r>
            <a:r>
              <a:rPr lang="zh-CN" altLang="zh-CN" sz="1800" smtClean="0">
                <a:solidFill>
                  <a:schemeClr val="bg1"/>
                </a:solidFill>
                <a:ea typeface="宋体" charset="-122"/>
              </a:rPr>
              <a:t>月</a:t>
            </a:r>
            <a:r>
              <a:rPr lang="en-US" altLang="zh-CN" sz="1800" smtClean="0">
                <a:solidFill>
                  <a:schemeClr val="bg1"/>
                </a:solidFill>
                <a:ea typeface="宋体" charset="-122"/>
              </a:rPr>
              <a:t>5</a:t>
            </a:r>
            <a:r>
              <a:rPr lang="zh-CN" altLang="zh-CN" sz="1800" smtClean="0">
                <a:solidFill>
                  <a:schemeClr val="bg1"/>
                </a:solidFill>
                <a:ea typeface="宋体" charset="-122"/>
              </a:rPr>
              <a:t>日，这一天债券市场上不同剩余期限的几个债券品种的收益率就是即期利率。</a:t>
            </a:r>
            <a:r>
              <a:rPr lang="en-US" altLang="zh-CN" sz="1800" smtClean="0">
                <a:solidFill>
                  <a:schemeClr val="bg1"/>
                </a:solidFill>
                <a:ea typeface="宋体" charset="-122"/>
              </a:rPr>
              <a:t> </a:t>
            </a:r>
            <a:endParaRPr lang="zh-CN" altLang="zh-CN" sz="1800" smtClean="0">
              <a:solidFill>
                <a:schemeClr val="bg1"/>
              </a:solidFill>
              <a:ea typeface="宋体" charset="-122"/>
            </a:endParaRPr>
          </a:p>
          <a:p>
            <a:pPr marL="0" indent="0">
              <a:lnSpc>
                <a:spcPct val="150000"/>
              </a:lnSpc>
              <a:spcBef>
                <a:spcPct val="0"/>
              </a:spcBef>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在当前时刻，市场之所以会出现</a:t>
            </a:r>
            <a:r>
              <a:rPr lang="en-US" altLang="zh-CN" sz="1800" smtClean="0">
                <a:solidFill>
                  <a:schemeClr val="bg1"/>
                </a:solidFill>
                <a:ea typeface="宋体" charset="-122"/>
              </a:rPr>
              <a:t>2</a:t>
            </a:r>
            <a:r>
              <a:rPr lang="zh-CN" altLang="zh-CN" sz="1800" smtClean="0">
                <a:solidFill>
                  <a:schemeClr val="bg1"/>
                </a:solidFill>
                <a:ea typeface="宋体" charset="-122"/>
              </a:rPr>
              <a:t>年到期与</a:t>
            </a:r>
            <a:r>
              <a:rPr lang="en-US" altLang="zh-CN" sz="1800" smtClean="0">
                <a:solidFill>
                  <a:schemeClr val="bg1"/>
                </a:solidFill>
                <a:ea typeface="宋体" charset="-122"/>
              </a:rPr>
              <a:t>1</a:t>
            </a:r>
            <a:r>
              <a:rPr lang="zh-CN" altLang="zh-CN" sz="1800" smtClean="0">
                <a:solidFill>
                  <a:schemeClr val="bg1"/>
                </a:solidFill>
                <a:ea typeface="宋体" charset="-122"/>
              </a:rPr>
              <a:t>年到期的债券收益率不一样，主要是因为投资者认为第</a:t>
            </a:r>
            <a:r>
              <a:rPr lang="en-US" altLang="zh-CN" sz="1800" smtClean="0">
                <a:solidFill>
                  <a:schemeClr val="bg1"/>
                </a:solidFill>
                <a:ea typeface="宋体" charset="-122"/>
              </a:rPr>
              <a:t>2</a:t>
            </a:r>
            <a:r>
              <a:rPr lang="zh-CN" altLang="zh-CN" sz="1800" smtClean="0">
                <a:solidFill>
                  <a:schemeClr val="bg1"/>
                </a:solidFill>
                <a:ea typeface="宋体" charset="-122"/>
              </a:rPr>
              <a:t>年的收益率相对于第</a:t>
            </a:r>
            <a:r>
              <a:rPr lang="en-US" altLang="zh-CN" sz="1800" smtClean="0">
                <a:solidFill>
                  <a:schemeClr val="bg1"/>
                </a:solidFill>
                <a:ea typeface="宋体" charset="-122"/>
              </a:rPr>
              <a:t>1</a:t>
            </a:r>
            <a:r>
              <a:rPr lang="zh-CN" altLang="zh-CN" sz="1800" smtClean="0">
                <a:solidFill>
                  <a:schemeClr val="bg1"/>
                </a:solidFill>
                <a:ea typeface="宋体" charset="-122"/>
              </a:rPr>
              <a:t>年会发生变化。</a:t>
            </a:r>
          </a:p>
          <a:p>
            <a:pPr marL="0" indent="0">
              <a:buFont typeface="Wingdings" pitchFamily="2" charset="2"/>
              <a:buNone/>
            </a:pPr>
            <a:endParaRPr lang="en-US" altLang="zh-CN" b="1" smtClean="0">
              <a:solidFill>
                <a:schemeClr val="bg1"/>
              </a:solidFill>
              <a:latin typeface="宋体" charset="-122"/>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25</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body" idx="4294967295"/>
          </p:nvPr>
        </p:nvSpPr>
        <p:spPr/>
        <p:txBody>
          <a:bodyPr/>
          <a:lstStyle/>
          <a:p>
            <a:pPr marL="0" indent="0">
              <a:buFont typeface="Wingdings" pitchFamily="2" charset="2"/>
              <a:buNone/>
            </a:pPr>
            <a:r>
              <a:rPr lang="en-US" altLang="zh-CN" sz="1800" b="1" smtClean="0">
                <a:solidFill>
                  <a:schemeClr val="bg1"/>
                </a:solidFill>
                <a:ea typeface="宋体" charset="-122"/>
              </a:rPr>
              <a:t>8</a:t>
            </a:r>
            <a:r>
              <a:rPr lang="zh-CN" altLang="zh-CN" sz="1800" b="1" smtClean="0">
                <a:solidFill>
                  <a:schemeClr val="bg1"/>
                </a:solidFill>
                <a:ea typeface="宋体" charset="-122"/>
              </a:rPr>
              <a:t>、久期</a:t>
            </a:r>
            <a:r>
              <a:rPr lang="zh-CN" altLang="en-US" sz="1800" b="1" smtClean="0">
                <a:solidFill>
                  <a:schemeClr val="bg1"/>
                </a:solidFill>
                <a:ea typeface="宋体" charset="-122"/>
              </a:rPr>
              <a:t>，修正久期和</a:t>
            </a:r>
            <a:r>
              <a:rPr lang="en-US" altLang="zh-CN" sz="1800" b="1" smtClean="0">
                <a:solidFill>
                  <a:schemeClr val="bg1"/>
                </a:solidFill>
                <a:ea typeface="宋体" charset="-122"/>
              </a:rPr>
              <a:t>DV01</a:t>
            </a:r>
            <a:endParaRPr lang="zh-CN"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久期是使用加权平均数的形式计算债券的平均到期时间。它是债券在未来产生现金流的时间的加权平均</a:t>
            </a:r>
            <a:r>
              <a:rPr lang="en-US" altLang="zh-CN" sz="1800" smtClean="0">
                <a:solidFill>
                  <a:schemeClr val="bg1"/>
                </a:solidFill>
                <a:ea typeface="宋体" charset="-122"/>
              </a:rPr>
              <a:t>,</a:t>
            </a:r>
            <a:r>
              <a:rPr lang="zh-CN" altLang="zh-CN" sz="1800" smtClean="0">
                <a:solidFill>
                  <a:schemeClr val="bg1"/>
                </a:solidFill>
                <a:ea typeface="宋体" charset="-122"/>
              </a:rPr>
              <a:t>其权重是各期现金值在债券价格中所占的比重。 </a:t>
            </a:r>
          </a:p>
          <a:p>
            <a:pPr marL="0" indent="0">
              <a:buFont typeface="Wingdings" pitchFamily="2" charset="2"/>
              <a:buNone/>
            </a:pPr>
            <a:endParaRPr lang="en-US" altLang="zh-CN" sz="1800" smtClean="0">
              <a:solidFill>
                <a:schemeClr val="bg1"/>
              </a:solidFill>
              <a:ea typeface="宋体" charset="-122"/>
            </a:endParaRPr>
          </a:p>
          <a:p>
            <a:pPr marL="0" indent="0">
              <a:buFont typeface="Wingdings" pitchFamily="2" charset="2"/>
              <a:buNone/>
            </a:pPr>
            <a:r>
              <a:rPr lang="zh-CN" altLang="zh-CN" sz="1800" smtClean="0">
                <a:solidFill>
                  <a:schemeClr val="bg1"/>
                </a:solidFill>
                <a:ea typeface="宋体" charset="-122"/>
              </a:rPr>
              <a:t>计算公式为：</a:t>
            </a:r>
            <a:endParaRPr lang="en-US" altLang="zh-CN" sz="1800" smtClean="0">
              <a:solidFill>
                <a:schemeClr val="bg1"/>
              </a:solidFill>
              <a:ea typeface="宋体" charset="-122"/>
            </a:endParaRPr>
          </a:p>
          <a:p>
            <a:pPr marL="0" indent="0">
              <a:buFont typeface="Wingdings" pitchFamily="2" charset="2"/>
              <a:buNone/>
            </a:pPr>
            <a:endParaRPr lang="zh-CN" altLang="zh-CN" sz="1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修正久期是久期除以</a:t>
            </a:r>
            <a:r>
              <a:rPr lang="en-US" altLang="zh-CN" sz="1800" smtClean="0">
                <a:solidFill>
                  <a:schemeClr val="bg1"/>
                </a:solidFill>
                <a:ea typeface="宋体" charset="-122"/>
              </a:rPr>
              <a:t>1+</a:t>
            </a:r>
            <a:r>
              <a:rPr lang="zh-CN" altLang="zh-CN" sz="1800" smtClean="0">
                <a:solidFill>
                  <a:schemeClr val="bg1"/>
                </a:solidFill>
                <a:ea typeface="宋体" charset="-122"/>
              </a:rPr>
              <a:t>ｙ</a:t>
            </a:r>
            <a:r>
              <a:rPr lang="en-US" altLang="zh-CN" sz="1800" smtClean="0">
                <a:solidFill>
                  <a:schemeClr val="bg1"/>
                </a:solidFill>
                <a:ea typeface="宋体" charset="-122"/>
              </a:rPr>
              <a:t>/</a:t>
            </a:r>
            <a:r>
              <a:rPr lang="zh-CN" altLang="zh-CN" sz="1800" smtClean="0">
                <a:solidFill>
                  <a:schemeClr val="bg1"/>
                </a:solidFill>
                <a:ea typeface="宋体" charset="-122"/>
              </a:rPr>
              <a:t>ｍ加以修正，ｙ即债务工具的收益率，ｍ为每年发生现金流的次数，这个修正久期用Ｄ</a:t>
            </a:r>
            <a:r>
              <a:rPr lang="en-US" altLang="zh-CN" sz="1800" baseline="-25000" smtClean="0">
                <a:solidFill>
                  <a:schemeClr val="bg1"/>
                </a:solidFill>
                <a:ea typeface="宋体" charset="-122"/>
              </a:rPr>
              <a:t>*</a:t>
            </a:r>
            <a:r>
              <a:rPr lang="zh-CN" altLang="zh-CN" sz="1800" smtClean="0">
                <a:solidFill>
                  <a:schemeClr val="bg1"/>
                </a:solidFill>
                <a:ea typeface="宋体" charset="-122"/>
              </a:rPr>
              <a:t>表示，即Ｄ</a:t>
            </a:r>
            <a:r>
              <a:rPr lang="en-US" altLang="zh-CN" sz="1800" baseline="-25000" smtClean="0">
                <a:solidFill>
                  <a:schemeClr val="bg1"/>
                </a:solidFill>
                <a:ea typeface="宋体" charset="-122"/>
              </a:rPr>
              <a:t>*</a:t>
            </a:r>
            <a:r>
              <a:rPr lang="en-US" altLang="zh-CN" sz="1800" smtClean="0">
                <a:solidFill>
                  <a:schemeClr val="bg1"/>
                </a:solidFill>
                <a:ea typeface="宋体" charset="-122"/>
              </a:rPr>
              <a:t> =</a:t>
            </a:r>
            <a:r>
              <a:rPr lang="zh-CN" altLang="zh-CN" sz="1800" smtClean="0">
                <a:solidFill>
                  <a:schemeClr val="bg1"/>
                </a:solidFill>
                <a:ea typeface="宋体" charset="-122"/>
              </a:rPr>
              <a:t>Ｄ</a:t>
            </a:r>
            <a:r>
              <a:rPr lang="en-US" altLang="zh-CN" sz="1800" smtClean="0">
                <a:solidFill>
                  <a:schemeClr val="bg1"/>
                </a:solidFill>
                <a:ea typeface="宋体" charset="-122"/>
              </a:rPr>
              <a:t>/(1+</a:t>
            </a:r>
            <a:r>
              <a:rPr lang="zh-CN" altLang="zh-CN" sz="1800" smtClean="0">
                <a:solidFill>
                  <a:schemeClr val="bg1"/>
                </a:solidFill>
                <a:ea typeface="宋体" charset="-122"/>
              </a:rPr>
              <a:t>ｙ</a:t>
            </a:r>
            <a:r>
              <a:rPr lang="en-US" altLang="zh-CN" sz="1800" smtClean="0">
                <a:solidFill>
                  <a:schemeClr val="bg1"/>
                </a:solidFill>
                <a:ea typeface="宋体" charset="-122"/>
              </a:rPr>
              <a:t>/</a:t>
            </a:r>
            <a:r>
              <a:rPr lang="zh-CN" altLang="zh-CN" sz="1800" smtClean="0">
                <a:solidFill>
                  <a:schemeClr val="bg1"/>
                </a:solidFill>
                <a:ea typeface="宋体" charset="-122"/>
              </a:rPr>
              <a:t>ｍ</a:t>
            </a:r>
            <a:r>
              <a:rPr lang="en-US" altLang="zh-CN" sz="1800" smtClean="0">
                <a:solidFill>
                  <a:schemeClr val="bg1"/>
                </a:solidFill>
                <a:ea typeface="宋体" charset="-122"/>
              </a:rPr>
              <a:t>)</a:t>
            </a:r>
            <a:r>
              <a:rPr lang="zh-CN" altLang="zh-CN" sz="1800" smtClean="0">
                <a:solidFill>
                  <a:schemeClr val="bg1"/>
                </a:solidFill>
                <a:ea typeface="宋体" charset="-122"/>
              </a:rPr>
              <a:t>。 </a:t>
            </a: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对上述公式求偏导，可得修正久期与债券价格变化的公式为：</a:t>
            </a:r>
          </a:p>
          <a:p>
            <a:pPr marL="0" indent="0">
              <a:buFont typeface="Wingdings" pitchFamily="2" charset="2"/>
              <a:buNone/>
            </a:pPr>
            <a:r>
              <a:rPr lang="zh-CN" altLang="zh-CN" sz="2800" smtClean="0">
                <a:solidFill>
                  <a:schemeClr val="bg1"/>
                </a:solidFill>
                <a:ea typeface="宋体" charset="-122"/>
              </a:rPr>
              <a:t>Δ</a:t>
            </a:r>
            <a:r>
              <a:rPr lang="en-US" altLang="zh-CN" sz="2800" smtClean="0">
                <a:solidFill>
                  <a:schemeClr val="bg1"/>
                </a:solidFill>
                <a:ea typeface="宋体" charset="-122"/>
              </a:rPr>
              <a:t>P/P=-D</a:t>
            </a:r>
            <a:r>
              <a:rPr lang="en-US" altLang="zh-CN" sz="2800" baseline="-25000" smtClean="0">
                <a:solidFill>
                  <a:schemeClr val="bg1"/>
                </a:solidFill>
                <a:ea typeface="宋体" charset="-122"/>
              </a:rPr>
              <a:t>*</a:t>
            </a:r>
            <a:r>
              <a:rPr lang="en-US" altLang="zh-CN" sz="2800" smtClean="0">
                <a:solidFill>
                  <a:schemeClr val="bg1"/>
                </a:solidFill>
                <a:ea typeface="宋体" charset="-122"/>
              </a:rPr>
              <a:t>*</a:t>
            </a:r>
            <a:r>
              <a:rPr lang="zh-CN" altLang="zh-CN" sz="2800" smtClean="0">
                <a:solidFill>
                  <a:schemeClr val="bg1"/>
                </a:solidFill>
                <a:ea typeface="宋体" charset="-122"/>
              </a:rPr>
              <a:t>Δ</a:t>
            </a:r>
            <a:r>
              <a:rPr lang="en-US" altLang="zh-CN" sz="2800" smtClean="0">
                <a:solidFill>
                  <a:schemeClr val="bg1"/>
                </a:solidFill>
                <a:ea typeface="宋体" charset="-122"/>
              </a:rPr>
              <a:t>y</a:t>
            </a:r>
            <a:endParaRPr lang="zh-CN" altLang="zh-CN" sz="2800" smtClean="0">
              <a:solidFill>
                <a:schemeClr val="bg1"/>
              </a:solidFill>
              <a:ea typeface="宋体" charset="-122"/>
            </a:endParaRPr>
          </a:p>
          <a:p>
            <a:pPr marL="0" indent="0">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可以看出债券价格变化的百分比等于修正久期与收益率变化的乘积。可见，修正久期越大，债券价格对收益率的变动就越敏感，收益率上升所引起的债券价格下降幅度就越大，而收益率下降所引起的债券价格上升幅度也越大。（注意，只适合收益率变化很小时）</a:t>
            </a:r>
          </a:p>
          <a:p>
            <a:pPr marL="0" indent="0">
              <a:buFont typeface="Wingdings" pitchFamily="2" charset="2"/>
              <a:buNone/>
            </a:pPr>
            <a:r>
              <a:rPr lang="en-US" altLang="zh-CN" sz="1800" smtClean="0">
                <a:solidFill>
                  <a:schemeClr val="bg1"/>
                </a:solidFill>
                <a:latin typeface="宋体" charset="-122"/>
                <a:ea typeface="宋体" charset="-122"/>
              </a:rPr>
              <a:t>DV01</a:t>
            </a:r>
            <a:r>
              <a:rPr lang="zh-CN" altLang="en-US" sz="1800" smtClean="0">
                <a:solidFill>
                  <a:schemeClr val="bg1"/>
                </a:solidFill>
                <a:latin typeface="宋体" charset="-122"/>
                <a:ea typeface="宋体" charset="-122"/>
              </a:rPr>
              <a:t>：到期收益率变动一个基点（</a:t>
            </a:r>
            <a:r>
              <a:rPr lang="en-US" altLang="zh-CN" sz="1800" smtClean="0">
                <a:solidFill>
                  <a:schemeClr val="bg1"/>
                </a:solidFill>
                <a:latin typeface="宋体" charset="-122"/>
                <a:ea typeface="宋体" charset="-122"/>
              </a:rPr>
              <a:t>0.01%</a:t>
            </a:r>
            <a:r>
              <a:rPr lang="zh-CN" altLang="en-US" sz="1800" smtClean="0">
                <a:solidFill>
                  <a:schemeClr val="bg1"/>
                </a:solidFill>
                <a:latin typeface="宋体" charset="-122"/>
                <a:ea typeface="宋体" charset="-122"/>
              </a:rPr>
              <a:t>）所对应的债券价格的变化金额。</a:t>
            </a:r>
            <a:endParaRPr lang="en-US" altLang="zh-CN" sz="1800" smtClean="0">
              <a:solidFill>
                <a:schemeClr val="bg1"/>
              </a:solidFill>
              <a:latin typeface="宋体" charset="-122"/>
              <a:ea typeface="宋体" charset="-122"/>
            </a:endParaRPr>
          </a:p>
        </p:txBody>
      </p:sp>
      <p:pic>
        <p:nvPicPr>
          <p:cNvPr id="28675" name="图片 1"/>
          <p:cNvPicPr>
            <a:picLocks noChangeAspect="1"/>
          </p:cNvPicPr>
          <p:nvPr/>
        </p:nvPicPr>
        <p:blipFill>
          <a:blip r:embed="rId2"/>
          <a:srcRect/>
          <a:stretch>
            <a:fillRect/>
          </a:stretch>
        </p:blipFill>
        <p:spPr bwMode="auto">
          <a:xfrm>
            <a:off x="2438400" y="2057400"/>
            <a:ext cx="4937125" cy="914400"/>
          </a:xfrm>
          <a:prstGeom prst="rect">
            <a:avLst/>
          </a:prstGeom>
          <a:noFill/>
          <a:ln w="9525">
            <a:noFill/>
            <a:miter lim="800000"/>
            <a:headEnd/>
            <a:tailEnd/>
          </a:ln>
        </p:spPr>
      </p:pic>
      <p:sp>
        <p:nvSpPr>
          <p:cNvPr id="4"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26</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箭头连接符 4"/>
          <p:cNvCxnSpPr/>
          <p:nvPr/>
        </p:nvCxnSpPr>
        <p:spPr bwMode="auto">
          <a:xfrm>
            <a:off x="1828800" y="4953000"/>
            <a:ext cx="6248400" cy="0"/>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cxnSp>
        <p:nvCxnSpPr>
          <p:cNvPr id="7" name="直接箭头连接符 6"/>
          <p:cNvCxnSpPr/>
          <p:nvPr/>
        </p:nvCxnSpPr>
        <p:spPr bwMode="auto">
          <a:xfrm flipV="1">
            <a:off x="1828800" y="1219200"/>
            <a:ext cx="0" cy="3733800"/>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bwMode="auto">
          <a:xfrm>
            <a:off x="2362200" y="2209800"/>
            <a:ext cx="3886200" cy="251460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0" name="任意多边形 9"/>
          <p:cNvSpPr/>
          <p:nvPr/>
        </p:nvSpPr>
        <p:spPr bwMode="auto">
          <a:xfrm>
            <a:off x="3160713" y="1830388"/>
            <a:ext cx="3425825" cy="2171700"/>
          </a:xfrm>
          <a:custGeom>
            <a:avLst/>
            <a:gdLst>
              <a:gd name="connsiteX0" fmla="*/ 0 w 3194755"/>
              <a:gd name="connsiteY0" fmla="*/ 0 h 1828800"/>
              <a:gd name="connsiteX1" fmla="*/ 1038577 w 3194755"/>
              <a:gd name="connsiteY1" fmla="*/ 1365956 h 1828800"/>
              <a:gd name="connsiteX2" fmla="*/ 3194755 w 3194755"/>
              <a:gd name="connsiteY2" fmla="*/ 1828800 h 1828800"/>
              <a:gd name="connsiteX3" fmla="*/ 3194755 w 3194755"/>
              <a:gd name="connsiteY3" fmla="*/ 1828800 h 1828800"/>
            </a:gdLst>
            <a:ahLst/>
            <a:cxnLst>
              <a:cxn ang="0">
                <a:pos x="connsiteX0" y="connsiteY0"/>
              </a:cxn>
              <a:cxn ang="0">
                <a:pos x="connsiteX1" y="connsiteY1"/>
              </a:cxn>
              <a:cxn ang="0">
                <a:pos x="connsiteX2" y="connsiteY2"/>
              </a:cxn>
              <a:cxn ang="0">
                <a:pos x="connsiteX3" y="connsiteY3"/>
              </a:cxn>
            </a:cxnLst>
            <a:rect l="l" t="t" r="r" b="b"/>
            <a:pathLst>
              <a:path w="3194755" h="1828800">
                <a:moveTo>
                  <a:pt x="0" y="0"/>
                </a:moveTo>
                <a:cubicBezTo>
                  <a:pt x="253059" y="530578"/>
                  <a:pt x="506118" y="1061156"/>
                  <a:pt x="1038577" y="1365956"/>
                </a:cubicBezTo>
                <a:cubicBezTo>
                  <a:pt x="1571036" y="1670756"/>
                  <a:pt x="3194755" y="1828800"/>
                  <a:pt x="3194755" y="1828800"/>
                </a:cubicBezTo>
                <a:lnTo>
                  <a:pt x="3194755" y="1828800"/>
                </a:lnTo>
              </a:path>
            </a:pathLst>
          </a:custGeom>
          <a:ln>
            <a:headEnd type="none" w="med" len="med"/>
            <a:tailEnd type="none" w="med" len="med"/>
          </a:ln>
        </p:spPr>
        <p:style>
          <a:lnRef idx="1">
            <a:schemeClr val="dk1"/>
          </a:lnRef>
          <a:fillRef idx="0">
            <a:schemeClr val="dk1"/>
          </a:fillRef>
          <a:effectRef idx="0">
            <a:schemeClr val="dk1"/>
          </a:effectRef>
          <a:fontRef idx="minor">
            <a:schemeClr val="tx1"/>
          </a:fontRef>
        </p:style>
        <p:txBody>
          <a:bodyPr anchor="ctr"/>
          <a:lstStyle/>
          <a:p>
            <a:pPr algn="ctr"/>
            <a:endParaRPr lang="zh-CN" altLang="en-US">
              <a:solidFill>
                <a:srgbClr val="99CCFF"/>
              </a:solidFill>
              <a:latin typeface="Verdana" pitchFamily="34" charset="0"/>
              <a:ea typeface="宋体" charset="-122"/>
            </a:endParaRPr>
          </a:p>
        </p:txBody>
      </p:sp>
      <p:sp>
        <p:nvSpPr>
          <p:cNvPr id="29702" name="TextBox 11"/>
          <p:cNvSpPr txBox="1">
            <a:spLocks noChangeArrowheads="1"/>
          </p:cNvSpPr>
          <p:nvPr/>
        </p:nvSpPr>
        <p:spPr bwMode="auto">
          <a:xfrm>
            <a:off x="2316163" y="1600200"/>
            <a:ext cx="1800225" cy="307975"/>
          </a:xfrm>
          <a:prstGeom prst="rect">
            <a:avLst/>
          </a:prstGeom>
          <a:noFill/>
          <a:ln w="9525">
            <a:noFill/>
            <a:miter lim="800000"/>
            <a:headEnd/>
            <a:tailEnd/>
          </a:ln>
        </p:spPr>
        <p:txBody>
          <a:bodyPr wrap="none">
            <a:spAutoFit/>
          </a:bodyPr>
          <a:lstStyle/>
          <a:p>
            <a:pPr algn="ctr"/>
            <a:r>
              <a:rPr lang="zh-CN" altLang="en-US" sz="1400">
                <a:solidFill>
                  <a:schemeClr val="bg1"/>
                </a:solidFill>
              </a:rPr>
              <a:t>债券的实际价格走势</a:t>
            </a:r>
          </a:p>
        </p:txBody>
      </p:sp>
      <p:sp>
        <p:nvSpPr>
          <p:cNvPr id="29703" name="TextBox 12"/>
          <p:cNvSpPr txBox="1">
            <a:spLocks noChangeArrowheads="1"/>
          </p:cNvSpPr>
          <p:nvPr/>
        </p:nvSpPr>
        <p:spPr bwMode="auto">
          <a:xfrm>
            <a:off x="4433888" y="4357688"/>
            <a:ext cx="2339975" cy="307975"/>
          </a:xfrm>
          <a:prstGeom prst="rect">
            <a:avLst/>
          </a:prstGeom>
          <a:noFill/>
          <a:ln w="9525">
            <a:noFill/>
            <a:miter lim="800000"/>
            <a:headEnd/>
            <a:tailEnd/>
          </a:ln>
        </p:spPr>
        <p:txBody>
          <a:bodyPr wrap="none">
            <a:spAutoFit/>
          </a:bodyPr>
          <a:lstStyle/>
          <a:p>
            <a:pPr algn="ctr"/>
            <a:r>
              <a:rPr lang="zh-CN" altLang="en-US" sz="1400">
                <a:solidFill>
                  <a:schemeClr val="bg1"/>
                </a:solidFill>
              </a:rPr>
              <a:t>利用久期预测债券价格走势</a:t>
            </a:r>
          </a:p>
        </p:txBody>
      </p:sp>
      <p:cxnSp>
        <p:nvCxnSpPr>
          <p:cNvPr id="29704" name="直接连接符 14"/>
          <p:cNvCxnSpPr>
            <a:cxnSpLocks noChangeShapeType="1"/>
            <a:stCxn id="10" idx="1"/>
          </p:cNvCxnSpPr>
          <p:nvPr/>
        </p:nvCxnSpPr>
        <p:spPr bwMode="auto">
          <a:xfrm>
            <a:off x="4273550" y="3452813"/>
            <a:ext cx="0" cy="1501775"/>
          </a:xfrm>
          <a:prstGeom prst="line">
            <a:avLst/>
          </a:prstGeom>
          <a:noFill/>
          <a:ln w="9525" algn="ctr">
            <a:solidFill>
              <a:schemeClr val="tx1"/>
            </a:solidFill>
            <a:round/>
            <a:headEnd/>
            <a:tailEnd/>
          </a:ln>
        </p:spPr>
      </p:cxnSp>
      <p:cxnSp>
        <p:nvCxnSpPr>
          <p:cNvPr id="29705" name="直接连接符 17"/>
          <p:cNvCxnSpPr>
            <a:cxnSpLocks noChangeShapeType="1"/>
            <a:stCxn id="10" idx="1"/>
          </p:cNvCxnSpPr>
          <p:nvPr/>
        </p:nvCxnSpPr>
        <p:spPr bwMode="auto">
          <a:xfrm flipH="1">
            <a:off x="1865313" y="3452813"/>
            <a:ext cx="2408237" cy="15875"/>
          </a:xfrm>
          <a:prstGeom prst="line">
            <a:avLst/>
          </a:prstGeom>
          <a:noFill/>
          <a:ln w="9525" algn="ctr">
            <a:solidFill>
              <a:schemeClr val="tx1"/>
            </a:solidFill>
            <a:round/>
            <a:headEnd/>
            <a:tailEnd/>
          </a:ln>
        </p:spPr>
      </p:cxnSp>
      <p:sp>
        <p:nvSpPr>
          <p:cNvPr id="29706" name="TextBox 21"/>
          <p:cNvSpPr txBox="1">
            <a:spLocks noChangeArrowheads="1"/>
          </p:cNvSpPr>
          <p:nvPr/>
        </p:nvSpPr>
        <p:spPr bwMode="auto">
          <a:xfrm>
            <a:off x="1470025" y="3321050"/>
            <a:ext cx="293688" cy="307975"/>
          </a:xfrm>
          <a:prstGeom prst="rect">
            <a:avLst/>
          </a:prstGeom>
          <a:noFill/>
          <a:ln w="9525">
            <a:noFill/>
            <a:miter lim="800000"/>
            <a:headEnd/>
            <a:tailEnd/>
          </a:ln>
        </p:spPr>
        <p:txBody>
          <a:bodyPr wrap="none">
            <a:spAutoFit/>
          </a:bodyPr>
          <a:lstStyle/>
          <a:p>
            <a:pPr algn="ctr"/>
            <a:r>
              <a:rPr lang="en-US" altLang="zh-CN" sz="1400">
                <a:solidFill>
                  <a:schemeClr val="bg1"/>
                </a:solidFill>
              </a:rPr>
              <a:t>P</a:t>
            </a:r>
            <a:endParaRPr lang="zh-CN" altLang="en-US" sz="1400">
              <a:solidFill>
                <a:schemeClr val="bg1"/>
              </a:solidFill>
            </a:endParaRPr>
          </a:p>
        </p:txBody>
      </p:sp>
      <p:sp>
        <p:nvSpPr>
          <p:cNvPr id="29707" name="TextBox 22"/>
          <p:cNvSpPr txBox="1">
            <a:spLocks noChangeArrowheads="1"/>
          </p:cNvSpPr>
          <p:nvPr/>
        </p:nvSpPr>
        <p:spPr bwMode="auto">
          <a:xfrm>
            <a:off x="4083050" y="5089525"/>
            <a:ext cx="309563" cy="307975"/>
          </a:xfrm>
          <a:prstGeom prst="rect">
            <a:avLst/>
          </a:prstGeom>
          <a:noFill/>
          <a:ln w="9525">
            <a:noFill/>
            <a:miter lim="800000"/>
            <a:headEnd/>
            <a:tailEnd/>
          </a:ln>
        </p:spPr>
        <p:txBody>
          <a:bodyPr wrap="none">
            <a:spAutoFit/>
          </a:bodyPr>
          <a:lstStyle/>
          <a:p>
            <a:pPr algn="ctr"/>
            <a:r>
              <a:rPr lang="en-US" altLang="zh-CN" sz="1400">
                <a:solidFill>
                  <a:schemeClr val="bg1"/>
                </a:solidFill>
              </a:rPr>
              <a:t>R</a:t>
            </a:r>
            <a:endParaRPr lang="zh-CN" altLang="en-US" sz="1400">
              <a:solidFill>
                <a:schemeClr val="bg1"/>
              </a:solidFill>
            </a:endParaRPr>
          </a:p>
        </p:txBody>
      </p:sp>
      <p:sp>
        <p:nvSpPr>
          <p:cNvPr id="29708" name="TextBox 23"/>
          <p:cNvSpPr txBox="1">
            <a:spLocks noChangeArrowheads="1"/>
          </p:cNvSpPr>
          <p:nvPr/>
        </p:nvSpPr>
        <p:spPr bwMode="auto">
          <a:xfrm>
            <a:off x="1290638" y="1219200"/>
            <a:ext cx="542925" cy="307975"/>
          </a:xfrm>
          <a:prstGeom prst="rect">
            <a:avLst/>
          </a:prstGeom>
          <a:noFill/>
          <a:ln w="9525">
            <a:noFill/>
            <a:miter lim="800000"/>
            <a:headEnd/>
            <a:tailEnd/>
          </a:ln>
        </p:spPr>
        <p:txBody>
          <a:bodyPr wrap="none">
            <a:spAutoFit/>
          </a:bodyPr>
          <a:lstStyle/>
          <a:p>
            <a:pPr algn="ctr"/>
            <a:r>
              <a:rPr lang="zh-CN" altLang="en-US" sz="1400">
                <a:solidFill>
                  <a:schemeClr val="bg1"/>
                </a:solidFill>
              </a:rPr>
              <a:t>价格</a:t>
            </a:r>
          </a:p>
        </p:txBody>
      </p:sp>
      <p:sp>
        <p:nvSpPr>
          <p:cNvPr id="29709" name="TextBox 24"/>
          <p:cNvSpPr txBox="1">
            <a:spLocks noChangeArrowheads="1"/>
          </p:cNvSpPr>
          <p:nvPr/>
        </p:nvSpPr>
        <p:spPr bwMode="auto">
          <a:xfrm>
            <a:off x="7578725" y="5089525"/>
            <a:ext cx="723900" cy="307975"/>
          </a:xfrm>
          <a:prstGeom prst="rect">
            <a:avLst/>
          </a:prstGeom>
          <a:noFill/>
          <a:ln w="9525">
            <a:noFill/>
            <a:miter lim="800000"/>
            <a:headEnd/>
            <a:tailEnd/>
          </a:ln>
        </p:spPr>
        <p:txBody>
          <a:bodyPr wrap="none">
            <a:spAutoFit/>
          </a:bodyPr>
          <a:lstStyle/>
          <a:p>
            <a:pPr algn="ctr"/>
            <a:r>
              <a:rPr lang="zh-CN" altLang="en-US" sz="1400">
                <a:solidFill>
                  <a:schemeClr val="bg1"/>
                </a:solidFill>
              </a:rPr>
              <a:t>收益率</a:t>
            </a:r>
          </a:p>
        </p:txBody>
      </p:sp>
      <p:sp>
        <p:nvSpPr>
          <p:cNvPr id="14"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27</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noChangeArrowheads="1"/>
          </p:cNvSpPr>
          <p:nvPr>
            <p:ph type="body" idx="4294967295"/>
          </p:nvPr>
        </p:nvSpPr>
        <p:spPr>
          <a:xfrm>
            <a:off x="228600" y="990600"/>
            <a:ext cx="8610600" cy="5248275"/>
          </a:xfrm>
        </p:spPr>
        <p:txBody>
          <a:bodyPr/>
          <a:lstStyle/>
          <a:p>
            <a:pPr marL="0" indent="0">
              <a:buFont typeface="Wingdings" pitchFamily="2" charset="2"/>
              <a:buNone/>
            </a:pPr>
            <a:r>
              <a:rPr lang="en-US" altLang="zh-CN" sz="1800" b="1" smtClean="0">
                <a:solidFill>
                  <a:schemeClr val="bg1"/>
                </a:solidFill>
                <a:ea typeface="宋体" charset="-122"/>
              </a:rPr>
              <a:t>9</a:t>
            </a:r>
            <a:r>
              <a:rPr lang="zh-CN" altLang="zh-CN" sz="1800" b="1" smtClean="0">
                <a:solidFill>
                  <a:schemeClr val="bg1"/>
                </a:solidFill>
                <a:ea typeface="宋体" charset="-122"/>
              </a:rPr>
              <a:t>、凸性</a:t>
            </a:r>
            <a:endParaRPr lang="zh-CN" altLang="zh-CN" sz="1800" smtClean="0">
              <a:solidFill>
                <a:schemeClr val="bg1"/>
              </a:solidFill>
              <a:ea typeface="宋体" charset="-122"/>
            </a:endParaRPr>
          </a:p>
          <a:p>
            <a:pPr marL="0" indent="0">
              <a:lnSpc>
                <a:spcPct val="150000"/>
              </a:lnSpc>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凸性是指在某一到期收益率下</a:t>
            </a:r>
            <a:r>
              <a:rPr lang="en-US" altLang="zh-CN" sz="1800" smtClean="0">
                <a:solidFill>
                  <a:schemeClr val="bg1"/>
                </a:solidFill>
                <a:ea typeface="宋体" charset="-122"/>
              </a:rPr>
              <a:t>,</a:t>
            </a:r>
            <a:r>
              <a:rPr lang="zh-CN" altLang="zh-CN" sz="1800" smtClean="0">
                <a:solidFill>
                  <a:schemeClr val="bg1"/>
                </a:solidFill>
                <a:ea typeface="宋体" charset="-122"/>
              </a:rPr>
              <a:t>到期收益率发生变动而引起的价格变动幅度的变动程度。凸性是对债券价格曲线弯曲程度的一种度量。</a:t>
            </a:r>
          </a:p>
          <a:p>
            <a:pPr marL="0" indent="0">
              <a:lnSpc>
                <a:spcPct val="150000"/>
              </a:lnSpc>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久期描述了价格</a:t>
            </a:r>
            <a:r>
              <a:rPr lang="en-US" altLang="zh-CN" sz="1800" smtClean="0">
                <a:solidFill>
                  <a:schemeClr val="bg1"/>
                </a:solidFill>
                <a:ea typeface="宋体" charset="-122"/>
              </a:rPr>
              <a:t>-</a:t>
            </a:r>
            <a:r>
              <a:rPr lang="zh-CN" altLang="zh-CN" sz="1800" smtClean="0">
                <a:solidFill>
                  <a:schemeClr val="bg1"/>
                </a:solidFill>
                <a:ea typeface="宋体" charset="-122"/>
              </a:rPr>
              <a:t>收益率曲线的斜率，凸性描述了曲线的弯曲程度。凸性是债券价格对收益率的二阶导数。是对债券久期利率敏感性的测量。在价格－收益率出现大幅度变动时，它们的波动幅度呈非线性关系。由持久期作出的预测将有所偏离。凸性就是对这个偏离的修正。 </a:t>
            </a:r>
          </a:p>
          <a:p>
            <a:pPr marL="0" indent="0">
              <a:lnSpc>
                <a:spcPct val="150000"/>
              </a:lnSpc>
              <a:buFont typeface="Wingdings" pitchFamily="2" charset="2"/>
              <a:buNone/>
            </a:pPr>
            <a:r>
              <a:rPr lang="en-US" altLang="zh-CN" sz="1800" smtClean="0">
                <a:solidFill>
                  <a:schemeClr val="bg1"/>
                </a:solidFill>
                <a:ea typeface="宋体" charset="-122"/>
              </a:rPr>
              <a:t>     </a:t>
            </a:r>
            <a:r>
              <a:rPr lang="zh-CN" altLang="zh-CN" sz="1800" smtClean="0">
                <a:solidFill>
                  <a:schemeClr val="bg1"/>
                </a:solidFill>
                <a:ea typeface="宋体" charset="-122"/>
              </a:rPr>
              <a:t>凸性的计算公式为：</a:t>
            </a:r>
          </a:p>
          <a:p>
            <a:pPr marL="0" indent="0">
              <a:lnSpc>
                <a:spcPct val="150000"/>
              </a:lnSpc>
              <a:buFont typeface="Wingdings" pitchFamily="2" charset="2"/>
              <a:buNone/>
            </a:pPr>
            <a:r>
              <a:rPr lang="en-US" altLang="zh-CN" sz="2800" smtClean="0">
                <a:solidFill>
                  <a:schemeClr val="bg1"/>
                </a:solidFill>
                <a:ea typeface="宋体" charset="-122"/>
              </a:rPr>
              <a:t>C=</a:t>
            </a:r>
            <a:r>
              <a:rPr lang="zh-CN" altLang="zh-CN" sz="2800" smtClean="0">
                <a:solidFill>
                  <a:schemeClr val="bg1"/>
                </a:solidFill>
                <a:ea typeface="宋体" charset="-122"/>
              </a:rPr>
              <a:t>【∑</a:t>
            </a:r>
            <a:r>
              <a:rPr lang="en-US" altLang="zh-CN" sz="2800" smtClean="0">
                <a:solidFill>
                  <a:schemeClr val="bg1"/>
                </a:solidFill>
                <a:ea typeface="宋体" charset="-122"/>
              </a:rPr>
              <a:t>t</a:t>
            </a:r>
            <a:r>
              <a:rPr lang="zh-CN" altLang="zh-CN" sz="2800" smtClean="0">
                <a:solidFill>
                  <a:schemeClr val="bg1"/>
                </a:solidFill>
                <a:ea typeface="宋体" charset="-122"/>
              </a:rPr>
              <a:t>（</a:t>
            </a:r>
            <a:r>
              <a:rPr lang="en-US" altLang="zh-CN" sz="2800" smtClean="0">
                <a:solidFill>
                  <a:schemeClr val="bg1"/>
                </a:solidFill>
                <a:ea typeface="宋体" charset="-122"/>
              </a:rPr>
              <a:t>t+1</a:t>
            </a:r>
            <a:r>
              <a:rPr lang="zh-CN" altLang="zh-CN" sz="2800" smtClean="0">
                <a:solidFill>
                  <a:schemeClr val="bg1"/>
                </a:solidFill>
                <a:ea typeface="宋体" charset="-122"/>
              </a:rPr>
              <a:t>）</a:t>
            </a:r>
            <a:r>
              <a:rPr lang="en-US" altLang="zh-CN" sz="2800" smtClean="0">
                <a:solidFill>
                  <a:schemeClr val="bg1"/>
                </a:solidFill>
                <a:ea typeface="宋体" charset="-122"/>
              </a:rPr>
              <a:t>c</a:t>
            </a:r>
            <a:r>
              <a:rPr lang="en-US" altLang="zh-CN" sz="2800" baseline="-25000" smtClean="0">
                <a:solidFill>
                  <a:schemeClr val="bg1"/>
                </a:solidFill>
                <a:ea typeface="宋体" charset="-122"/>
              </a:rPr>
              <a:t>t</a:t>
            </a:r>
            <a:r>
              <a:rPr lang="en-US" altLang="zh-CN" sz="2800" smtClean="0">
                <a:solidFill>
                  <a:schemeClr val="bg1"/>
                </a:solidFill>
                <a:ea typeface="宋体" charset="-122"/>
              </a:rPr>
              <a:t>/</a:t>
            </a:r>
            <a:r>
              <a:rPr lang="zh-CN" altLang="zh-CN" sz="2800" smtClean="0">
                <a:solidFill>
                  <a:schemeClr val="bg1"/>
                </a:solidFill>
                <a:ea typeface="宋体" charset="-122"/>
              </a:rPr>
              <a:t>（</a:t>
            </a:r>
            <a:r>
              <a:rPr lang="en-US" altLang="zh-CN" sz="2800" smtClean="0">
                <a:solidFill>
                  <a:schemeClr val="bg1"/>
                </a:solidFill>
                <a:ea typeface="宋体" charset="-122"/>
              </a:rPr>
              <a:t>1+y</a:t>
            </a:r>
            <a:r>
              <a:rPr lang="zh-CN" altLang="zh-CN" sz="2800" smtClean="0">
                <a:solidFill>
                  <a:schemeClr val="bg1"/>
                </a:solidFill>
                <a:ea typeface="宋体" charset="-122"/>
              </a:rPr>
              <a:t>）</a:t>
            </a:r>
            <a:r>
              <a:rPr lang="en-US" altLang="zh-CN" sz="2800" baseline="30000" smtClean="0">
                <a:solidFill>
                  <a:schemeClr val="bg1"/>
                </a:solidFill>
                <a:ea typeface="宋体" charset="-122"/>
              </a:rPr>
              <a:t>t</a:t>
            </a:r>
            <a:r>
              <a:rPr lang="zh-CN" altLang="zh-CN" sz="2800" smtClean="0">
                <a:solidFill>
                  <a:schemeClr val="bg1"/>
                </a:solidFill>
                <a:ea typeface="宋体" charset="-122"/>
              </a:rPr>
              <a:t>】</a:t>
            </a:r>
            <a:r>
              <a:rPr lang="en-US" altLang="zh-CN" sz="2800" smtClean="0">
                <a:solidFill>
                  <a:schemeClr val="bg1"/>
                </a:solidFill>
                <a:ea typeface="宋体" charset="-122"/>
              </a:rPr>
              <a:t>/</a:t>
            </a:r>
            <a:r>
              <a:rPr lang="zh-CN" altLang="zh-CN" sz="2800" smtClean="0">
                <a:solidFill>
                  <a:schemeClr val="bg1"/>
                </a:solidFill>
                <a:ea typeface="宋体" charset="-122"/>
              </a:rPr>
              <a:t>（</a:t>
            </a:r>
            <a:r>
              <a:rPr lang="en-US" altLang="zh-CN" sz="2800" smtClean="0">
                <a:solidFill>
                  <a:schemeClr val="bg1"/>
                </a:solidFill>
                <a:ea typeface="宋体" charset="-122"/>
              </a:rPr>
              <a:t>1+y</a:t>
            </a:r>
            <a:r>
              <a:rPr lang="zh-CN" altLang="zh-CN" sz="2800" smtClean="0">
                <a:solidFill>
                  <a:schemeClr val="bg1"/>
                </a:solidFill>
                <a:ea typeface="宋体" charset="-122"/>
              </a:rPr>
              <a:t>）</a:t>
            </a:r>
            <a:r>
              <a:rPr lang="en-US" altLang="zh-CN" sz="2800" baseline="30000" smtClean="0">
                <a:solidFill>
                  <a:schemeClr val="bg1"/>
                </a:solidFill>
                <a:ea typeface="宋体" charset="-122"/>
              </a:rPr>
              <a:t>2</a:t>
            </a:r>
            <a:r>
              <a:rPr lang="en-US" altLang="zh-CN" sz="2800" smtClean="0">
                <a:solidFill>
                  <a:schemeClr val="bg1"/>
                </a:solidFill>
                <a:ea typeface="宋体" charset="-122"/>
              </a:rPr>
              <a:t>/P</a:t>
            </a:r>
          </a:p>
          <a:p>
            <a:pPr marL="0" indent="0">
              <a:buFont typeface="Wingdings" pitchFamily="2" charset="2"/>
              <a:buNone/>
            </a:pPr>
            <a:endParaRPr lang="en-US" altLang="zh-CN" sz="2800" smtClean="0">
              <a:solidFill>
                <a:schemeClr val="bg1"/>
              </a:solidFill>
              <a:ea typeface="宋体" charset="-122"/>
            </a:endParaRPr>
          </a:p>
          <a:p>
            <a:pPr marL="0" indent="0">
              <a:buFont typeface="Wingdings" pitchFamily="2" charset="2"/>
              <a:buNone/>
            </a:pPr>
            <a:endParaRPr lang="zh-CN" altLang="zh-CN" sz="2800" smtClean="0">
              <a:solidFill>
                <a:schemeClr val="bg1"/>
              </a:solidFill>
              <a:ea typeface="宋体" charset="-122"/>
            </a:endParaRPr>
          </a:p>
          <a:p>
            <a:pPr marL="0" indent="0">
              <a:buFont typeface="Wingdings" pitchFamily="2" charset="2"/>
              <a:buNone/>
            </a:pPr>
            <a:endParaRPr lang="en-US" altLang="zh-CN" sz="2800" b="1" smtClean="0">
              <a:solidFill>
                <a:schemeClr val="bg1"/>
              </a:solidFill>
              <a:latin typeface="宋体" charset="-122"/>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28</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标题 1"/>
          <p:cNvSpPr>
            <a:spLocks noGrp="1"/>
          </p:cNvSpPr>
          <p:nvPr>
            <p:ph type="ctrTitle"/>
          </p:nvPr>
        </p:nvSpPr>
        <p:spPr>
          <a:xfrm>
            <a:off x="76200" y="990600"/>
            <a:ext cx="8839200" cy="1676400"/>
          </a:xfrm>
        </p:spPr>
        <p:txBody>
          <a:bodyPr/>
          <a:lstStyle/>
          <a:p>
            <a:pPr algn="l"/>
            <a:r>
              <a:rPr lang="zh-CN" altLang="zh-CN" sz="1600" smtClean="0">
                <a:ea typeface="宋体" charset="-122"/>
              </a:rPr>
              <a:t/>
            </a:r>
            <a:br>
              <a:rPr lang="zh-CN" altLang="zh-CN" sz="1600" smtClean="0">
                <a:ea typeface="宋体" charset="-122"/>
              </a:rPr>
            </a:br>
            <a:endParaRPr lang="zh-CN" altLang="en-US" sz="1600" smtClean="0">
              <a:ea typeface="宋体" charset="-122"/>
            </a:endParaRPr>
          </a:p>
        </p:txBody>
      </p:sp>
      <p:sp>
        <p:nvSpPr>
          <p:cNvPr id="31747" name="副标题 2"/>
          <p:cNvSpPr>
            <a:spLocks noGrp="1"/>
          </p:cNvSpPr>
          <p:nvPr>
            <p:ph type="subTitle" idx="1"/>
          </p:nvPr>
        </p:nvSpPr>
        <p:spPr>
          <a:xfrm>
            <a:off x="152400" y="990600"/>
            <a:ext cx="8458200" cy="4572000"/>
          </a:xfrm>
        </p:spPr>
        <p:txBody>
          <a:bodyPr/>
          <a:lstStyle/>
          <a:p>
            <a:pPr algn="l"/>
            <a:endParaRPr lang="en-US" altLang="zh-CN" sz="2000" smtClean="0">
              <a:solidFill>
                <a:schemeClr val="bg1"/>
              </a:solidFill>
              <a:ea typeface="宋体" charset="-122"/>
            </a:endParaRPr>
          </a:p>
          <a:p>
            <a:pPr algn="l"/>
            <a:r>
              <a:rPr lang="en-US" altLang="zh-CN" b="0" smtClean="0">
                <a:solidFill>
                  <a:schemeClr val="bg1"/>
                </a:solidFill>
                <a:ea typeface="宋体" charset="-122"/>
              </a:rPr>
              <a:t>     </a:t>
            </a:r>
            <a:r>
              <a:rPr lang="zh-CN" altLang="zh-CN" b="0" smtClean="0">
                <a:solidFill>
                  <a:schemeClr val="bg1"/>
                </a:solidFill>
                <a:ea typeface="宋体" charset="-122"/>
              </a:rPr>
              <a:t>那么</a:t>
            </a:r>
            <a:r>
              <a:rPr lang="en-US" altLang="zh-CN" b="0" smtClean="0">
                <a:solidFill>
                  <a:schemeClr val="bg1"/>
                </a:solidFill>
                <a:ea typeface="宋体" charset="-122"/>
              </a:rPr>
              <a:t>,</a:t>
            </a:r>
            <a:r>
              <a:rPr lang="zh-CN" altLang="zh-CN" b="0" smtClean="0">
                <a:solidFill>
                  <a:schemeClr val="bg1"/>
                </a:solidFill>
                <a:ea typeface="宋体" charset="-122"/>
              </a:rPr>
              <a:t>完整的收益率变化导致债券价格变化的公式为：</a:t>
            </a:r>
            <a:r>
              <a:rPr lang="zh-CN" altLang="zh-CN" sz="2800" b="0" smtClean="0">
                <a:solidFill>
                  <a:schemeClr val="bg1"/>
                </a:solidFill>
                <a:ea typeface="宋体" charset="-122"/>
              </a:rPr>
              <a:t/>
            </a:r>
            <a:br>
              <a:rPr lang="zh-CN" altLang="zh-CN" sz="2800" b="0" smtClean="0">
                <a:solidFill>
                  <a:schemeClr val="bg1"/>
                </a:solidFill>
                <a:ea typeface="宋体" charset="-122"/>
              </a:rPr>
            </a:br>
            <a:endParaRPr lang="en-US" altLang="zh-CN" sz="2800" b="0" smtClean="0">
              <a:solidFill>
                <a:schemeClr val="bg1"/>
              </a:solidFill>
              <a:ea typeface="宋体" charset="-122"/>
            </a:endParaRPr>
          </a:p>
          <a:p>
            <a:r>
              <a:rPr lang="zh-CN" altLang="zh-CN" sz="2800" smtClean="0">
                <a:solidFill>
                  <a:schemeClr val="bg1"/>
                </a:solidFill>
                <a:ea typeface="宋体" charset="-122"/>
              </a:rPr>
              <a:t>Δ</a:t>
            </a:r>
            <a:r>
              <a:rPr lang="en-US" altLang="zh-CN" sz="2800" smtClean="0">
                <a:solidFill>
                  <a:schemeClr val="bg1"/>
                </a:solidFill>
                <a:ea typeface="宋体" charset="-122"/>
              </a:rPr>
              <a:t>P/P=-D</a:t>
            </a:r>
            <a:r>
              <a:rPr lang="en-US" altLang="zh-CN" sz="2800" baseline="-25000" smtClean="0">
                <a:solidFill>
                  <a:schemeClr val="bg1"/>
                </a:solidFill>
                <a:ea typeface="宋体" charset="-122"/>
              </a:rPr>
              <a:t>*</a:t>
            </a:r>
            <a:r>
              <a:rPr lang="en-US" altLang="zh-CN" sz="2800" smtClean="0">
                <a:solidFill>
                  <a:schemeClr val="bg1"/>
                </a:solidFill>
                <a:ea typeface="宋体" charset="-122"/>
              </a:rPr>
              <a:t>*</a:t>
            </a:r>
            <a:r>
              <a:rPr lang="zh-CN" altLang="zh-CN" sz="2800" smtClean="0">
                <a:solidFill>
                  <a:schemeClr val="bg1"/>
                </a:solidFill>
                <a:ea typeface="宋体" charset="-122"/>
              </a:rPr>
              <a:t>Δ</a:t>
            </a:r>
            <a:r>
              <a:rPr lang="en-US" altLang="zh-CN" sz="2800" smtClean="0">
                <a:solidFill>
                  <a:schemeClr val="bg1"/>
                </a:solidFill>
                <a:ea typeface="宋体" charset="-122"/>
              </a:rPr>
              <a:t>y+C*</a:t>
            </a:r>
            <a:r>
              <a:rPr lang="zh-CN" altLang="zh-CN" sz="2800" smtClean="0">
                <a:solidFill>
                  <a:schemeClr val="bg1"/>
                </a:solidFill>
                <a:ea typeface="宋体" charset="-122"/>
              </a:rPr>
              <a:t>（Δ</a:t>
            </a:r>
            <a:r>
              <a:rPr lang="en-US" altLang="zh-CN" sz="2800" smtClean="0">
                <a:solidFill>
                  <a:schemeClr val="bg1"/>
                </a:solidFill>
                <a:ea typeface="宋体" charset="-122"/>
              </a:rPr>
              <a:t>y</a:t>
            </a:r>
            <a:r>
              <a:rPr lang="zh-CN" altLang="zh-CN" sz="2800" smtClean="0">
                <a:solidFill>
                  <a:schemeClr val="bg1"/>
                </a:solidFill>
                <a:ea typeface="宋体" charset="-122"/>
              </a:rPr>
              <a:t>）</a:t>
            </a:r>
            <a:r>
              <a:rPr lang="en-US" altLang="zh-CN" sz="2800" baseline="30000" smtClean="0">
                <a:solidFill>
                  <a:schemeClr val="bg1"/>
                </a:solidFill>
                <a:ea typeface="宋体" charset="-122"/>
              </a:rPr>
              <a:t>2</a:t>
            </a:r>
            <a:r>
              <a:rPr lang="en-US" altLang="zh-CN" sz="2800" smtClean="0">
                <a:solidFill>
                  <a:schemeClr val="bg1"/>
                </a:solidFill>
                <a:ea typeface="宋体" charset="-122"/>
              </a:rPr>
              <a:t>/2</a:t>
            </a:r>
            <a:r>
              <a:rPr lang="zh-CN" altLang="zh-CN" sz="2000" smtClean="0">
                <a:solidFill>
                  <a:schemeClr val="bg1"/>
                </a:solidFill>
                <a:ea typeface="宋体" charset="-122"/>
              </a:rPr>
              <a:t/>
            </a:r>
            <a:br>
              <a:rPr lang="zh-CN" altLang="zh-CN" sz="2000" smtClean="0">
                <a:solidFill>
                  <a:schemeClr val="bg1"/>
                </a:solidFill>
                <a:ea typeface="宋体" charset="-122"/>
              </a:rPr>
            </a:br>
            <a:endParaRPr lang="en-US" altLang="zh-CN" sz="2000" smtClean="0">
              <a:solidFill>
                <a:schemeClr val="bg1"/>
              </a:solidFill>
              <a:ea typeface="宋体" charset="-122"/>
            </a:endParaRPr>
          </a:p>
          <a:p>
            <a:pPr algn="l"/>
            <a:r>
              <a:rPr lang="en-US" altLang="zh-CN" b="0" smtClean="0">
                <a:solidFill>
                  <a:schemeClr val="bg1"/>
                </a:solidFill>
                <a:ea typeface="宋体" charset="-122"/>
              </a:rPr>
              <a:t>       </a:t>
            </a:r>
            <a:r>
              <a:rPr lang="zh-CN" altLang="zh-CN" b="0" smtClean="0">
                <a:solidFill>
                  <a:schemeClr val="bg1"/>
                </a:solidFill>
                <a:ea typeface="宋体" charset="-122"/>
              </a:rPr>
              <a:t>可以看出收益率变化越大，那么凸性的影响越明显。因此在实际</a:t>
            </a:r>
            <a:r>
              <a:rPr lang="zh-CN" altLang="en-US" b="0" smtClean="0">
                <a:solidFill>
                  <a:schemeClr val="bg1"/>
                </a:solidFill>
                <a:ea typeface="宋体" charset="-122"/>
              </a:rPr>
              <a:t>计算</a:t>
            </a:r>
            <a:r>
              <a:rPr lang="zh-CN" altLang="zh-CN" b="0" smtClean="0">
                <a:solidFill>
                  <a:schemeClr val="bg1"/>
                </a:solidFill>
                <a:ea typeface="宋体" charset="-122"/>
              </a:rPr>
              <a:t>中，不仅需要考虑久期，还需考虑凸性的问题。</a:t>
            </a:r>
            <a:endParaRPr lang="zh-CN" altLang="en-US" b="0" smtClean="0">
              <a:solidFill>
                <a:schemeClr val="bg1"/>
              </a:solidFill>
              <a:ea typeface="宋体" charset="-122"/>
            </a:endParaRPr>
          </a:p>
        </p:txBody>
      </p:sp>
      <p:sp>
        <p:nvSpPr>
          <p:cNvPr id="4"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29</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副标题 2"/>
          <p:cNvSpPr>
            <a:spLocks noGrp="1"/>
          </p:cNvSpPr>
          <p:nvPr>
            <p:ph type="subTitle" idx="1"/>
          </p:nvPr>
        </p:nvSpPr>
        <p:spPr>
          <a:xfrm>
            <a:off x="228600" y="914400"/>
            <a:ext cx="8610600" cy="5181600"/>
          </a:xfrm>
        </p:spPr>
        <p:txBody>
          <a:bodyPr/>
          <a:lstStyle/>
          <a:p>
            <a:pPr algn="l"/>
            <a:r>
              <a:rPr lang="en-US" altLang="zh-CN" smtClean="0">
                <a:solidFill>
                  <a:schemeClr val="bg1"/>
                </a:solidFill>
                <a:latin typeface="宋体" charset="-122"/>
                <a:ea typeface="宋体" charset="-122"/>
              </a:rPr>
              <a:t>10</a:t>
            </a:r>
            <a:r>
              <a:rPr lang="zh-CN" altLang="zh-CN" smtClean="0">
                <a:solidFill>
                  <a:schemeClr val="bg1"/>
                </a:solidFill>
                <a:latin typeface="宋体" charset="-122"/>
                <a:ea typeface="宋体" charset="-122"/>
              </a:rPr>
              <a:t>、收益率曲线</a:t>
            </a:r>
          </a:p>
          <a:p>
            <a:pPr algn="l"/>
            <a:r>
              <a:rPr lang="en-US" altLang="zh-CN" b="0" smtClean="0">
                <a:solidFill>
                  <a:schemeClr val="bg1"/>
                </a:solidFill>
                <a:latin typeface="宋体" charset="-122"/>
                <a:ea typeface="宋体" charset="-122"/>
              </a:rPr>
              <a:t>    </a:t>
            </a:r>
            <a:r>
              <a:rPr lang="zh-CN" altLang="zh-CN" b="0" smtClean="0">
                <a:solidFill>
                  <a:schemeClr val="bg1"/>
                </a:solidFill>
                <a:latin typeface="宋体" charset="-122"/>
                <a:ea typeface="宋体" charset="-122"/>
              </a:rPr>
              <a:t>收益率曲线是显示一组货币和信贷风险均相同，但期限不同的债券或其他金融工具收益率的图表。纵轴代表收益率，横轴则是距离到期的时间。债券收益率在时期中的走势未必均匀，这就有可能形成向上倾斜、水平以及向下倾斜的三种收益曲线。</a:t>
            </a:r>
          </a:p>
          <a:p>
            <a:pPr algn="l"/>
            <a:r>
              <a:rPr lang="en-US" altLang="zh-CN" b="0" smtClean="0">
                <a:solidFill>
                  <a:schemeClr val="bg1"/>
                </a:solidFill>
                <a:ea typeface="宋体" charset="-122"/>
              </a:rPr>
              <a:t>       </a:t>
            </a:r>
            <a:r>
              <a:rPr lang="zh-CN" altLang="zh-CN" b="0" smtClean="0">
                <a:solidFill>
                  <a:schemeClr val="bg1"/>
                </a:solidFill>
                <a:ea typeface="宋体" charset="-122"/>
              </a:rPr>
              <a:t>收益率曲线是分析利率走势和进行市场定价的基本工具，也是进行投资的重要依据。国债在市场上自由交易时，不同期限及其对应的不同收益率，形成了</a:t>
            </a:r>
            <a:r>
              <a:rPr lang="en-US" altLang="zh-CN" b="0" smtClean="0">
                <a:solidFill>
                  <a:schemeClr val="bg1"/>
                </a:solidFill>
                <a:ea typeface="宋体" charset="-122"/>
              </a:rPr>
              <a:t>债券市场</a:t>
            </a:r>
            <a:r>
              <a:rPr lang="zh-CN" altLang="zh-CN" b="0" smtClean="0">
                <a:solidFill>
                  <a:schemeClr val="bg1"/>
                </a:solidFill>
                <a:ea typeface="宋体" charset="-122"/>
              </a:rPr>
              <a:t>的</a:t>
            </a:r>
            <a:r>
              <a:rPr lang="en-US" altLang="zh-CN" b="0" smtClean="0">
                <a:solidFill>
                  <a:schemeClr val="bg1"/>
                </a:solidFill>
                <a:ea typeface="宋体" charset="-122"/>
              </a:rPr>
              <a:t>“</a:t>
            </a:r>
            <a:r>
              <a:rPr lang="zh-CN" altLang="zh-CN" b="0" smtClean="0">
                <a:solidFill>
                  <a:schemeClr val="bg1"/>
                </a:solidFill>
                <a:ea typeface="宋体" charset="-122"/>
              </a:rPr>
              <a:t>基准利率曲线</a:t>
            </a:r>
            <a:r>
              <a:rPr lang="en-US" altLang="zh-CN" b="0" smtClean="0">
                <a:solidFill>
                  <a:schemeClr val="bg1"/>
                </a:solidFill>
                <a:ea typeface="宋体" charset="-122"/>
              </a:rPr>
              <a:t>”</a:t>
            </a:r>
            <a:r>
              <a:rPr lang="zh-CN" altLang="zh-CN" b="0" smtClean="0">
                <a:solidFill>
                  <a:schemeClr val="bg1"/>
                </a:solidFill>
                <a:ea typeface="宋体" charset="-122"/>
              </a:rPr>
              <a:t>。市场因此而有了合理定价的基础，其他债券和各种金融资产均在这个曲线基础上，考虑风险溢价后确定适宜的价格。</a:t>
            </a:r>
            <a:r>
              <a:rPr lang="en-US" altLang="zh-CN" b="0" smtClean="0">
                <a:solidFill>
                  <a:schemeClr val="bg1"/>
                </a:solidFill>
                <a:ea typeface="宋体" charset="-122"/>
              </a:rPr>
              <a:t> </a:t>
            </a:r>
            <a:endParaRPr lang="zh-CN" altLang="zh-CN" b="0" smtClean="0">
              <a:solidFill>
                <a:schemeClr val="bg1"/>
              </a:solidFill>
              <a:ea typeface="宋体" charset="-122"/>
            </a:endParaRPr>
          </a:p>
          <a:p>
            <a:pPr algn="l"/>
            <a:r>
              <a:rPr lang="en-US" altLang="zh-CN" b="0" smtClean="0">
                <a:solidFill>
                  <a:schemeClr val="bg1"/>
                </a:solidFill>
                <a:ea typeface="宋体" charset="-122"/>
              </a:rPr>
              <a:t>       </a:t>
            </a:r>
            <a:r>
              <a:rPr lang="zh-CN" altLang="zh-CN" b="0" smtClean="0">
                <a:solidFill>
                  <a:schemeClr val="bg1"/>
                </a:solidFill>
                <a:ea typeface="宋体" charset="-122"/>
              </a:rPr>
              <a:t>在谈到利率，通常会表示利率</a:t>
            </a:r>
            <a:r>
              <a:rPr lang="en-US" altLang="zh-CN" b="0" smtClean="0">
                <a:solidFill>
                  <a:schemeClr val="bg1"/>
                </a:solidFill>
                <a:ea typeface="宋体" charset="-122"/>
              </a:rPr>
              <a:t> “</a:t>
            </a:r>
            <a:r>
              <a:rPr lang="zh-CN" altLang="zh-CN" b="0" smtClean="0">
                <a:solidFill>
                  <a:schemeClr val="bg1"/>
                </a:solidFill>
                <a:ea typeface="宋体" charset="-122"/>
              </a:rPr>
              <a:t>走上</a:t>
            </a:r>
            <a:r>
              <a:rPr lang="zh-CN" altLang="en-US" b="0" smtClean="0">
                <a:solidFill>
                  <a:schemeClr val="bg1"/>
                </a:solidFill>
                <a:ea typeface="宋体" charset="-122"/>
              </a:rPr>
              <a:t>（向上）</a:t>
            </a:r>
            <a:r>
              <a:rPr lang="en-US" altLang="zh-CN" b="0" smtClean="0">
                <a:solidFill>
                  <a:schemeClr val="bg1"/>
                </a:solidFill>
                <a:ea typeface="宋体" charset="-122"/>
              </a:rPr>
              <a:t>” </a:t>
            </a:r>
            <a:r>
              <a:rPr lang="zh-CN" altLang="zh-CN" b="0" smtClean="0">
                <a:solidFill>
                  <a:schemeClr val="bg1"/>
                </a:solidFill>
                <a:ea typeface="宋体" charset="-122"/>
              </a:rPr>
              <a:t>或</a:t>
            </a:r>
            <a:r>
              <a:rPr lang="en-US" altLang="zh-CN" b="0" smtClean="0">
                <a:solidFill>
                  <a:schemeClr val="bg1"/>
                </a:solidFill>
                <a:ea typeface="宋体" charset="-122"/>
              </a:rPr>
              <a:t> “</a:t>
            </a:r>
            <a:r>
              <a:rPr lang="zh-CN" altLang="zh-CN" b="0" smtClean="0">
                <a:solidFill>
                  <a:schemeClr val="bg1"/>
                </a:solidFill>
                <a:ea typeface="宋体" charset="-122"/>
              </a:rPr>
              <a:t>走下</a:t>
            </a:r>
            <a:r>
              <a:rPr lang="zh-CN" altLang="en-US" b="0" smtClean="0">
                <a:solidFill>
                  <a:schemeClr val="bg1"/>
                </a:solidFill>
                <a:ea typeface="宋体" charset="-122"/>
              </a:rPr>
              <a:t>（向下）</a:t>
            </a:r>
            <a:r>
              <a:rPr lang="en-US" altLang="zh-CN" b="0" smtClean="0">
                <a:solidFill>
                  <a:schemeClr val="bg1"/>
                </a:solidFill>
                <a:ea typeface="宋体" charset="-122"/>
              </a:rPr>
              <a:t>"</a:t>
            </a:r>
            <a:r>
              <a:rPr lang="zh-CN" altLang="zh-CN" b="0" smtClean="0">
                <a:solidFill>
                  <a:schemeClr val="bg1"/>
                </a:solidFill>
                <a:ea typeface="宋体" charset="-122"/>
              </a:rPr>
              <a:t>，好像各个利率的走动均一致。事实上，如果债券的年期不同，利率的走向便各有不同，年期长的利率与年期短的利率的走势可以各不相同。最重要的是收益率曲线的整体形状，以及曲线对经济或市场在未来走势的启示。</a:t>
            </a:r>
          </a:p>
          <a:p>
            <a:pPr algn="l"/>
            <a:endParaRPr lang="zh-CN" altLang="en-US" smtClean="0">
              <a:solidFill>
                <a:schemeClr val="bg1"/>
              </a:solidFill>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30</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箭头连接符 4"/>
          <p:cNvCxnSpPr/>
          <p:nvPr/>
        </p:nvCxnSpPr>
        <p:spPr bwMode="auto">
          <a:xfrm>
            <a:off x="457200" y="5715000"/>
            <a:ext cx="7924800" cy="76200"/>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cxnSp>
        <p:nvCxnSpPr>
          <p:cNvPr id="8" name="直接箭头连接符 7"/>
          <p:cNvCxnSpPr/>
          <p:nvPr/>
        </p:nvCxnSpPr>
        <p:spPr bwMode="auto">
          <a:xfrm flipV="1">
            <a:off x="457200" y="1143000"/>
            <a:ext cx="76200" cy="4572000"/>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sp>
        <p:nvSpPr>
          <p:cNvPr id="9" name="任意多边形 8"/>
          <p:cNvSpPr/>
          <p:nvPr/>
        </p:nvSpPr>
        <p:spPr bwMode="auto">
          <a:xfrm>
            <a:off x="457200" y="3048000"/>
            <a:ext cx="7880350" cy="2373313"/>
          </a:xfrm>
          <a:custGeom>
            <a:avLst/>
            <a:gdLst>
              <a:gd name="connsiteX0" fmla="*/ 0 w 7880883"/>
              <a:gd name="connsiteY0" fmla="*/ 2372872 h 2372872"/>
              <a:gd name="connsiteX1" fmla="*/ 1117600 w 7880883"/>
              <a:gd name="connsiteY1" fmla="*/ 1266561 h 2372872"/>
              <a:gd name="connsiteX2" fmla="*/ 2630311 w 7880883"/>
              <a:gd name="connsiteY2" fmla="*/ 227983 h 2372872"/>
              <a:gd name="connsiteX3" fmla="*/ 7134578 w 7880883"/>
              <a:gd name="connsiteY3" fmla="*/ 24783 h 2372872"/>
              <a:gd name="connsiteX4" fmla="*/ 7811911 w 7880883"/>
              <a:gd name="connsiteY4" fmla="*/ 2205 h 2372872"/>
              <a:gd name="connsiteX5" fmla="*/ 7823200 w 7880883"/>
              <a:gd name="connsiteY5" fmla="*/ 13494 h 2372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80883" h="2372872">
                <a:moveTo>
                  <a:pt x="0" y="2372872"/>
                </a:moveTo>
                <a:cubicBezTo>
                  <a:pt x="339607" y="1998457"/>
                  <a:pt x="679215" y="1624042"/>
                  <a:pt x="1117600" y="1266561"/>
                </a:cubicBezTo>
                <a:cubicBezTo>
                  <a:pt x="1555985" y="909080"/>
                  <a:pt x="1627481" y="434946"/>
                  <a:pt x="2630311" y="227983"/>
                </a:cubicBezTo>
                <a:cubicBezTo>
                  <a:pt x="3633141" y="21020"/>
                  <a:pt x="6270978" y="62413"/>
                  <a:pt x="7134578" y="24783"/>
                </a:cubicBezTo>
                <a:cubicBezTo>
                  <a:pt x="7998178" y="-12847"/>
                  <a:pt x="7697141" y="4086"/>
                  <a:pt x="7811911" y="2205"/>
                </a:cubicBezTo>
                <a:cubicBezTo>
                  <a:pt x="7926681" y="323"/>
                  <a:pt x="7874940" y="6908"/>
                  <a:pt x="7823200" y="13494"/>
                </a:cubicBezTo>
              </a:path>
            </a:pathLst>
          </a:custGeom>
          <a:ln>
            <a:headEnd type="none" w="med" len="med"/>
            <a:tailEnd type="none" w="med" len="med"/>
          </a:ln>
        </p:spPr>
        <p:style>
          <a:lnRef idx="1">
            <a:schemeClr val="dk1"/>
          </a:lnRef>
          <a:fillRef idx="0">
            <a:schemeClr val="dk1"/>
          </a:fillRef>
          <a:effectRef idx="0">
            <a:schemeClr val="dk1"/>
          </a:effectRef>
          <a:fontRef idx="minor">
            <a:schemeClr val="tx1"/>
          </a:fontRef>
        </p:style>
        <p:txBody>
          <a:bodyPr anchor="ctr"/>
          <a:lstStyle/>
          <a:p>
            <a:pPr algn="ctr"/>
            <a:endParaRPr lang="zh-CN" altLang="en-US">
              <a:solidFill>
                <a:srgbClr val="99CCFF"/>
              </a:solidFill>
              <a:latin typeface="Verdana" pitchFamily="34" charset="0"/>
              <a:ea typeface="宋体" charset="-122"/>
            </a:endParaRPr>
          </a:p>
        </p:txBody>
      </p:sp>
      <p:sp>
        <p:nvSpPr>
          <p:cNvPr id="33797" name="任意多边形 9"/>
          <p:cNvSpPr>
            <a:spLocks noChangeArrowheads="1"/>
          </p:cNvSpPr>
          <p:nvPr/>
        </p:nvSpPr>
        <p:spPr bwMode="auto">
          <a:xfrm>
            <a:off x="2584450" y="2732088"/>
            <a:ext cx="90488" cy="44450"/>
          </a:xfrm>
          <a:custGeom>
            <a:avLst/>
            <a:gdLst>
              <a:gd name="T0" fmla="*/ 0 w 90311"/>
              <a:gd name="T1" fmla="*/ 0 h 45156"/>
              <a:gd name="T2" fmla="*/ 90311 w 90311"/>
              <a:gd name="T3" fmla="*/ 45156 h 45156"/>
              <a:gd name="T4" fmla="*/ 0 60000 65536"/>
              <a:gd name="T5" fmla="*/ 0 60000 65536"/>
              <a:gd name="T6" fmla="*/ 0 w 90311"/>
              <a:gd name="T7" fmla="*/ 0 h 45156"/>
              <a:gd name="T8" fmla="*/ 90311 w 90311"/>
              <a:gd name="T9" fmla="*/ 45156 h 45156"/>
            </a:gdLst>
            <a:ahLst/>
            <a:cxnLst>
              <a:cxn ang="T4">
                <a:pos x="T0" y="T1"/>
              </a:cxn>
              <a:cxn ang="T5">
                <a:pos x="T2" y="T3"/>
              </a:cxn>
            </a:cxnLst>
            <a:rect l="T6" t="T7" r="T8" b="T9"/>
            <a:pathLst>
              <a:path w="90311" h="45156">
                <a:moveTo>
                  <a:pt x="0" y="0"/>
                </a:moveTo>
                <a:lnTo>
                  <a:pt x="90311" y="45156"/>
                </a:lnTo>
              </a:path>
            </a:pathLst>
          </a:custGeom>
          <a:noFill/>
          <a:ln w="9525" algn="ctr">
            <a:solidFill>
              <a:schemeClr val="tx1"/>
            </a:solidFill>
            <a:round/>
            <a:headEnd/>
            <a:tailEnd/>
          </a:ln>
        </p:spPr>
        <p:txBody>
          <a:bodyPr anchor="ctr"/>
          <a:lstStyle/>
          <a:p>
            <a:pPr algn="ctr"/>
            <a:endParaRPr lang="zh-CN" altLang="en-US"/>
          </a:p>
        </p:txBody>
      </p:sp>
      <p:sp>
        <p:nvSpPr>
          <p:cNvPr id="11" name="任意多边形 10"/>
          <p:cNvSpPr/>
          <p:nvPr/>
        </p:nvSpPr>
        <p:spPr bwMode="auto">
          <a:xfrm>
            <a:off x="541338" y="1400175"/>
            <a:ext cx="3725862" cy="1760538"/>
          </a:xfrm>
          <a:custGeom>
            <a:avLst/>
            <a:gdLst>
              <a:gd name="connsiteX0" fmla="*/ 0 w 3725333"/>
              <a:gd name="connsiteY0" fmla="*/ 0 h 1761067"/>
              <a:gd name="connsiteX1" fmla="*/ 745066 w 3725333"/>
              <a:gd name="connsiteY1" fmla="*/ 1004711 h 1761067"/>
              <a:gd name="connsiteX2" fmla="*/ 1659466 w 3725333"/>
              <a:gd name="connsiteY2" fmla="*/ 1580445 h 1761067"/>
              <a:gd name="connsiteX3" fmla="*/ 3725333 w 3725333"/>
              <a:gd name="connsiteY3" fmla="*/ 1761067 h 1761067"/>
              <a:gd name="connsiteX4" fmla="*/ 3725333 w 3725333"/>
              <a:gd name="connsiteY4" fmla="*/ 1761067 h 1761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25333" h="1761067">
                <a:moveTo>
                  <a:pt x="0" y="0"/>
                </a:moveTo>
                <a:cubicBezTo>
                  <a:pt x="234244" y="370652"/>
                  <a:pt x="468488" y="741304"/>
                  <a:pt x="745066" y="1004711"/>
                </a:cubicBezTo>
                <a:cubicBezTo>
                  <a:pt x="1021644" y="1268118"/>
                  <a:pt x="1162755" y="1454386"/>
                  <a:pt x="1659466" y="1580445"/>
                </a:cubicBezTo>
                <a:cubicBezTo>
                  <a:pt x="2156177" y="1706504"/>
                  <a:pt x="3725333" y="1761067"/>
                  <a:pt x="3725333" y="1761067"/>
                </a:cubicBezTo>
                <a:lnTo>
                  <a:pt x="3725333" y="1761067"/>
                </a:lnTo>
              </a:path>
            </a:pathLst>
          </a:custGeom>
          <a:ln>
            <a:headEnd type="none" w="med" len="med"/>
            <a:tailEnd type="none" w="med" len="med"/>
          </a:ln>
        </p:spPr>
        <p:style>
          <a:lnRef idx="1">
            <a:schemeClr val="dk1"/>
          </a:lnRef>
          <a:fillRef idx="0">
            <a:schemeClr val="dk1"/>
          </a:fillRef>
          <a:effectRef idx="0">
            <a:schemeClr val="dk1"/>
          </a:effectRef>
          <a:fontRef idx="minor">
            <a:schemeClr val="tx1"/>
          </a:fontRef>
        </p:style>
        <p:txBody>
          <a:bodyPr anchor="ctr"/>
          <a:lstStyle/>
          <a:p>
            <a:pPr algn="ctr"/>
            <a:endParaRPr lang="zh-CN" altLang="en-US">
              <a:solidFill>
                <a:srgbClr val="99CCFF"/>
              </a:solidFill>
              <a:latin typeface="Verdana" pitchFamily="34" charset="0"/>
              <a:ea typeface="宋体" charset="-122"/>
            </a:endParaRPr>
          </a:p>
        </p:txBody>
      </p:sp>
      <p:cxnSp>
        <p:nvCxnSpPr>
          <p:cNvPr id="13" name="直接连接符 12"/>
          <p:cNvCxnSpPr/>
          <p:nvPr/>
        </p:nvCxnSpPr>
        <p:spPr bwMode="auto">
          <a:xfrm flipH="1">
            <a:off x="457200" y="3160713"/>
            <a:ext cx="3657600" cy="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6" name="直接连接符 15"/>
          <p:cNvCxnSpPr/>
          <p:nvPr/>
        </p:nvCxnSpPr>
        <p:spPr bwMode="auto">
          <a:xfrm flipH="1">
            <a:off x="4397375" y="1752600"/>
            <a:ext cx="22225" cy="400050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0" name="任意多边形 19"/>
          <p:cNvSpPr/>
          <p:nvPr/>
        </p:nvSpPr>
        <p:spPr bwMode="auto">
          <a:xfrm>
            <a:off x="5554663" y="2663825"/>
            <a:ext cx="2754312" cy="452438"/>
          </a:xfrm>
          <a:custGeom>
            <a:avLst/>
            <a:gdLst>
              <a:gd name="connsiteX0" fmla="*/ 0 w 2754489"/>
              <a:gd name="connsiteY0" fmla="*/ 451556 h 451556"/>
              <a:gd name="connsiteX1" fmla="*/ 1557867 w 2754489"/>
              <a:gd name="connsiteY1" fmla="*/ 316089 h 451556"/>
              <a:gd name="connsiteX2" fmla="*/ 2438400 w 2754489"/>
              <a:gd name="connsiteY2" fmla="*/ 135467 h 451556"/>
              <a:gd name="connsiteX3" fmla="*/ 2754489 w 2754489"/>
              <a:gd name="connsiteY3" fmla="*/ 0 h 451556"/>
            </a:gdLst>
            <a:ahLst/>
            <a:cxnLst>
              <a:cxn ang="0">
                <a:pos x="connsiteX0" y="connsiteY0"/>
              </a:cxn>
              <a:cxn ang="0">
                <a:pos x="connsiteX1" y="connsiteY1"/>
              </a:cxn>
              <a:cxn ang="0">
                <a:pos x="connsiteX2" y="connsiteY2"/>
              </a:cxn>
              <a:cxn ang="0">
                <a:pos x="connsiteX3" y="connsiteY3"/>
              </a:cxn>
            </a:cxnLst>
            <a:rect l="l" t="t" r="r" b="b"/>
            <a:pathLst>
              <a:path w="2754489" h="451556">
                <a:moveTo>
                  <a:pt x="0" y="451556"/>
                </a:moveTo>
                <a:cubicBezTo>
                  <a:pt x="575733" y="410163"/>
                  <a:pt x="1151467" y="368770"/>
                  <a:pt x="1557867" y="316089"/>
                </a:cubicBezTo>
                <a:cubicBezTo>
                  <a:pt x="1964267" y="263408"/>
                  <a:pt x="2238963" y="188148"/>
                  <a:pt x="2438400" y="135467"/>
                </a:cubicBezTo>
                <a:cubicBezTo>
                  <a:pt x="2637837" y="82786"/>
                  <a:pt x="2696163" y="41393"/>
                  <a:pt x="2754489" y="0"/>
                </a:cubicBezTo>
              </a:path>
            </a:pathLst>
          </a:custGeom>
          <a:ln>
            <a:headEnd type="none" w="med" len="med"/>
            <a:tailEnd type="none" w="med" len="med"/>
          </a:ln>
        </p:spPr>
        <p:style>
          <a:lnRef idx="1">
            <a:schemeClr val="dk1"/>
          </a:lnRef>
          <a:fillRef idx="0">
            <a:schemeClr val="dk1"/>
          </a:fillRef>
          <a:effectRef idx="0">
            <a:schemeClr val="dk1"/>
          </a:effectRef>
          <a:fontRef idx="minor">
            <a:schemeClr val="tx1"/>
          </a:fontRef>
        </p:style>
        <p:txBody>
          <a:bodyPr anchor="ctr"/>
          <a:lstStyle/>
          <a:p>
            <a:pPr algn="ctr"/>
            <a:endParaRPr lang="zh-CN" altLang="en-US">
              <a:solidFill>
                <a:srgbClr val="99CCFF"/>
              </a:solidFill>
              <a:latin typeface="Verdana" pitchFamily="34" charset="0"/>
              <a:ea typeface="宋体" charset="-122"/>
            </a:endParaRPr>
          </a:p>
        </p:txBody>
      </p:sp>
      <p:sp>
        <p:nvSpPr>
          <p:cNvPr id="21" name="任意多边形 20"/>
          <p:cNvSpPr/>
          <p:nvPr/>
        </p:nvSpPr>
        <p:spPr bwMode="auto">
          <a:xfrm>
            <a:off x="5554663" y="3116263"/>
            <a:ext cx="2573337" cy="461962"/>
          </a:xfrm>
          <a:custGeom>
            <a:avLst/>
            <a:gdLst>
              <a:gd name="connsiteX0" fmla="*/ 0 w 2573867"/>
              <a:gd name="connsiteY0" fmla="*/ 0 h 462845"/>
              <a:gd name="connsiteX1" fmla="*/ 1196622 w 2573867"/>
              <a:gd name="connsiteY1" fmla="*/ 124178 h 462845"/>
              <a:gd name="connsiteX2" fmla="*/ 1806222 w 2573867"/>
              <a:gd name="connsiteY2" fmla="*/ 248356 h 462845"/>
              <a:gd name="connsiteX3" fmla="*/ 2573867 w 2573867"/>
              <a:gd name="connsiteY3" fmla="*/ 462845 h 462845"/>
            </a:gdLst>
            <a:ahLst/>
            <a:cxnLst>
              <a:cxn ang="0">
                <a:pos x="connsiteX0" y="connsiteY0"/>
              </a:cxn>
              <a:cxn ang="0">
                <a:pos x="connsiteX1" y="connsiteY1"/>
              </a:cxn>
              <a:cxn ang="0">
                <a:pos x="connsiteX2" y="connsiteY2"/>
              </a:cxn>
              <a:cxn ang="0">
                <a:pos x="connsiteX3" y="connsiteY3"/>
              </a:cxn>
            </a:cxnLst>
            <a:rect l="l" t="t" r="r" b="b"/>
            <a:pathLst>
              <a:path w="2573867" h="462845">
                <a:moveTo>
                  <a:pt x="0" y="0"/>
                </a:moveTo>
                <a:cubicBezTo>
                  <a:pt x="447792" y="41392"/>
                  <a:pt x="895585" y="82785"/>
                  <a:pt x="1196622" y="124178"/>
                </a:cubicBezTo>
                <a:cubicBezTo>
                  <a:pt x="1497659" y="165571"/>
                  <a:pt x="1576681" y="191912"/>
                  <a:pt x="1806222" y="248356"/>
                </a:cubicBezTo>
                <a:cubicBezTo>
                  <a:pt x="2035763" y="304800"/>
                  <a:pt x="2442163" y="425216"/>
                  <a:pt x="2573867" y="462845"/>
                </a:cubicBezTo>
              </a:path>
            </a:pathLst>
          </a:custGeom>
          <a:ln>
            <a:headEnd type="none" w="med" len="med"/>
            <a:tailEnd type="none" w="med" len="med"/>
          </a:ln>
        </p:spPr>
        <p:style>
          <a:lnRef idx="1">
            <a:schemeClr val="dk1"/>
          </a:lnRef>
          <a:fillRef idx="0">
            <a:schemeClr val="dk1"/>
          </a:fillRef>
          <a:effectRef idx="0">
            <a:schemeClr val="dk1"/>
          </a:effectRef>
          <a:fontRef idx="minor">
            <a:schemeClr val="tx1"/>
          </a:fontRef>
        </p:style>
        <p:txBody>
          <a:bodyPr anchor="ctr"/>
          <a:lstStyle/>
          <a:p>
            <a:pPr algn="ctr"/>
            <a:endParaRPr lang="zh-CN" altLang="en-US">
              <a:solidFill>
                <a:srgbClr val="99CCFF"/>
              </a:solidFill>
              <a:latin typeface="Verdana" pitchFamily="34" charset="0"/>
              <a:ea typeface="宋体" charset="-122"/>
            </a:endParaRPr>
          </a:p>
        </p:txBody>
      </p:sp>
      <p:sp>
        <p:nvSpPr>
          <p:cNvPr id="33803" name="TextBox 22"/>
          <p:cNvSpPr txBox="1">
            <a:spLocks noChangeArrowheads="1"/>
          </p:cNvSpPr>
          <p:nvPr/>
        </p:nvSpPr>
        <p:spPr bwMode="auto">
          <a:xfrm>
            <a:off x="811213" y="1752600"/>
            <a:ext cx="542925" cy="307975"/>
          </a:xfrm>
          <a:prstGeom prst="rect">
            <a:avLst/>
          </a:prstGeom>
          <a:noFill/>
          <a:ln w="9525">
            <a:noFill/>
            <a:miter lim="800000"/>
            <a:headEnd/>
            <a:tailEnd/>
          </a:ln>
        </p:spPr>
        <p:txBody>
          <a:bodyPr wrap="none">
            <a:spAutoFit/>
          </a:bodyPr>
          <a:lstStyle/>
          <a:p>
            <a:pPr algn="ctr"/>
            <a:r>
              <a:rPr lang="zh-CN" altLang="en-US" sz="1400">
                <a:solidFill>
                  <a:schemeClr val="bg1"/>
                </a:solidFill>
              </a:rPr>
              <a:t>向下</a:t>
            </a:r>
          </a:p>
        </p:txBody>
      </p:sp>
      <p:sp>
        <p:nvSpPr>
          <p:cNvPr id="33804" name="TextBox 23"/>
          <p:cNvSpPr txBox="1">
            <a:spLocks noChangeArrowheads="1"/>
          </p:cNvSpPr>
          <p:nvPr/>
        </p:nvSpPr>
        <p:spPr bwMode="auto">
          <a:xfrm>
            <a:off x="606425" y="3124200"/>
            <a:ext cx="595313" cy="338138"/>
          </a:xfrm>
          <a:prstGeom prst="rect">
            <a:avLst/>
          </a:prstGeom>
          <a:noFill/>
          <a:ln w="9525">
            <a:noFill/>
            <a:miter lim="800000"/>
            <a:headEnd/>
            <a:tailEnd/>
          </a:ln>
        </p:spPr>
        <p:txBody>
          <a:bodyPr wrap="none">
            <a:spAutoFit/>
          </a:bodyPr>
          <a:lstStyle/>
          <a:p>
            <a:pPr algn="ctr"/>
            <a:r>
              <a:rPr lang="zh-CN" altLang="en-US" sz="1600">
                <a:solidFill>
                  <a:schemeClr val="bg1"/>
                </a:solidFill>
              </a:rPr>
              <a:t>平行</a:t>
            </a:r>
          </a:p>
        </p:txBody>
      </p:sp>
      <p:sp>
        <p:nvSpPr>
          <p:cNvPr id="33805" name="TextBox 24"/>
          <p:cNvSpPr txBox="1">
            <a:spLocks noChangeArrowheads="1"/>
          </p:cNvSpPr>
          <p:nvPr/>
        </p:nvSpPr>
        <p:spPr bwMode="auto">
          <a:xfrm>
            <a:off x="1354138" y="4233863"/>
            <a:ext cx="544512" cy="307975"/>
          </a:xfrm>
          <a:prstGeom prst="rect">
            <a:avLst/>
          </a:prstGeom>
          <a:noFill/>
          <a:ln w="9525">
            <a:noFill/>
            <a:miter lim="800000"/>
            <a:headEnd/>
            <a:tailEnd/>
          </a:ln>
        </p:spPr>
        <p:txBody>
          <a:bodyPr wrap="none">
            <a:spAutoFit/>
          </a:bodyPr>
          <a:lstStyle/>
          <a:p>
            <a:pPr algn="ctr"/>
            <a:r>
              <a:rPr lang="zh-CN" altLang="en-US" sz="1400">
                <a:solidFill>
                  <a:schemeClr val="bg1"/>
                </a:solidFill>
              </a:rPr>
              <a:t>向上</a:t>
            </a:r>
          </a:p>
        </p:txBody>
      </p:sp>
      <p:sp>
        <p:nvSpPr>
          <p:cNvPr id="33806" name="TextBox 25"/>
          <p:cNvSpPr txBox="1">
            <a:spLocks noChangeArrowheads="1"/>
          </p:cNvSpPr>
          <p:nvPr/>
        </p:nvSpPr>
        <p:spPr bwMode="auto">
          <a:xfrm>
            <a:off x="2405063" y="814388"/>
            <a:ext cx="4287837" cy="585787"/>
          </a:xfrm>
          <a:prstGeom prst="rect">
            <a:avLst/>
          </a:prstGeom>
          <a:noFill/>
          <a:ln w="9525">
            <a:noFill/>
            <a:miter lim="800000"/>
            <a:headEnd/>
            <a:tailEnd/>
          </a:ln>
        </p:spPr>
        <p:txBody>
          <a:bodyPr wrap="none">
            <a:spAutoFit/>
          </a:bodyPr>
          <a:lstStyle/>
          <a:p>
            <a:pPr algn="ctr"/>
            <a:r>
              <a:rPr lang="zh-CN" altLang="en-US">
                <a:solidFill>
                  <a:schemeClr val="bg1"/>
                </a:solidFill>
              </a:rPr>
              <a:t>收益率曲线的可能形状</a:t>
            </a:r>
          </a:p>
        </p:txBody>
      </p:sp>
      <p:sp>
        <p:nvSpPr>
          <p:cNvPr id="33807" name="TextBox 1"/>
          <p:cNvSpPr txBox="1">
            <a:spLocks noChangeArrowheads="1"/>
          </p:cNvSpPr>
          <p:nvPr/>
        </p:nvSpPr>
        <p:spPr bwMode="auto">
          <a:xfrm>
            <a:off x="244475" y="1219200"/>
            <a:ext cx="722313" cy="307975"/>
          </a:xfrm>
          <a:prstGeom prst="rect">
            <a:avLst/>
          </a:prstGeom>
          <a:noFill/>
          <a:ln w="9525">
            <a:noFill/>
            <a:miter lim="800000"/>
            <a:headEnd/>
            <a:tailEnd/>
          </a:ln>
        </p:spPr>
        <p:txBody>
          <a:bodyPr wrap="none">
            <a:spAutoFit/>
          </a:bodyPr>
          <a:lstStyle/>
          <a:p>
            <a:pPr algn="ctr"/>
            <a:r>
              <a:rPr lang="zh-CN" altLang="en-US" sz="1400">
                <a:solidFill>
                  <a:schemeClr val="bg1"/>
                </a:solidFill>
              </a:rPr>
              <a:t>收益率</a:t>
            </a:r>
          </a:p>
        </p:txBody>
      </p:sp>
      <p:sp>
        <p:nvSpPr>
          <p:cNvPr id="33808" name="TextBox 2"/>
          <p:cNvSpPr txBox="1">
            <a:spLocks noChangeArrowheads="1"/>
          </p:cNvSpPr>
          <p:nvPr/>
        </p:nvSpPr>
        <p:spPr bwMode="auto">
          <a:xfrm>
            <a:off x="7829550" y="5808663"/>
            <a:ext cx="544513" cy="307975"/>
          </a:xfrm>
          <a:prstGeom prst="rect">
            <a:avLst/>
          </a:prstGeom>
          <a:noFill/>
          <a:ln w="9525">
            <a:noFill/>
            <a:miter lim="800000"/>
            <a:headEnd/>
            <a:tailEnd/>
          </a:ln>
        </p:spPr>
        <p:txBody>
          <a:bodyPr wrap="none">
            <a:spAutoFit/>
          </a:bodyPr>
          <a:lstStyle/>
          <a:p>
            <a:pPr algn="ctr"/>
            <a:r>
              <a:rPr lang="zh-CN" altLang="en-US" sz="1400">
                <a:solidFill>
                  <a:schemeClr val="bg1"/>
                </a:solidFill>
              </a:rPr>
              <a:t>期限</a:t>
            </a:r>
          </a:p>
        </p:txBody>
      </p:sp>
      <p:sp>
        <p:nvSpPr>
          <p:cNvPr id="17"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31</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副标题 2"/>
          <p:cNvSpPr>
            <a:spLocks noGrp="1"/>
          </p:cNvSpPr>
          <p:nvPr>
            <p:ph type="subTitle" idx="1"/>
          </p:nvPr>
        </p:nvSpPr>
        <p:spPr>
          <a:xfrm>
            <a:off x="228600" y="914400"/>
            <a:ext cx="8610600" cy="5181600"/>
          </a:xfrm>
        </p:spPr>
        <p:txBody>
          <a:bodyPr/>
          <a:lstStyle/>
          <a:p>
            <a:r>
              <a:rPr lang="en-US" altLang="zh-CN" smtClean="0">
                <a:solidFill>
                  <a:schemeClr val="bg1"/>
                </a:solidFill>
                <a:ea typeface="宋体" charset="-122"/>
              </a:rPr>
              <a:t>2012</a:t>
            </a:r>
            <a:r>
              <a:rPr lang="zh-CN" altLang="en-US" smtClean="0">
                <a:solidFill>
                  <a:schemeClr val="bg1"/>
                </a:solidFill>
                <a:ea typeface="宋体" charset="-122"/>
              </a:rPr>
              <a:t>年</a:t>
            </a:r>
            <a:r>
              <a:rPr lang="en-US" altLang="zh-CN" smtClean="0">
                <a:solidFill>
                  <a:schemeClr val="bg1"/>
                </a:solidFill>
                <a:ea typeface="宋体" charset="-122"/>
              </a:rPr>
              <a:t>7</a:t>
            </a:r>
            <a:r>
              <a:rPr lang="zh-CN" altLang="zh-CN" smtClean="0">
                <a:solidFill>
                  <a:schemeClr val="bg1"/>
                </a:solidFill>
                <a:ea typeface="宋体" charset="-122"/>
              </a:rPr>
              <a:t>月</a:t>
            </a:r>
            <a:r>
              <a:rPr lang="en-US" altLang="zh-CN" smtClean="0">
                <a:solidFill>
                  <a:schemeClr val="bg1"/>
                </a:solidFill>
                <a:ea typeface="宋体" charset="-122"/>
              </a:rPr>
              <a:t>12</a:t>
            </a:r>
            <a:r>
              <a:rPr lang="zh-CN" altLang="zh-CN" smtClean="0">
                <a:solidFill>
                  <a:schemeClr val="bg1"/>
                </a:solidFill>
                <a:ea typeface="宋体" charset="-122"/>
              </a:rPr>
              <a:t>日固定利率国债收益率曲线</a:t>
            </a:r>
          </a:p>
          <a:p>
            <a:pPr algn="l"/>
            <a:endParaRPr lang="zh-CN" altLang="en-US" smtClean="0">
              <a:solidFill>
                <a:schemeClr val="bg1"/>
              </a:solidFill>
              <a:ea typeface="宋体" charset="-122"/>
            </a:endParaRPr>
          </a:p>
        </p:txBody>
      </p:sp>
      <p:pic>
        <p:nvPicPr>
          <p:cNvPr id="34819" name="Picture 2"/>
          <p:cNvPicPr>
            <a:picLocks noChangeAspect="1" noChangeArrowheads="1"/>
          </p:cNvPicPr>
          <p:nvPr/>
        </p:nvPicPr>
        <p:blipFill>
          <a:blip r:embed="rId2"/>
          <a:srcRect/>
          <a:stretch>
            <a:fillRect/>
          </a:stretch>
        </p:blipFill>
        <p:spPr bwMode="auto">
          <a:xfrm>
            <a:off x="396875" y="1371600"/>
            <a:ext cx="8518525" cy="4495800"/>
          </a:xfrm>
          <a:prstGeom prst="rect">
            <a:avLst/>
          </a:prstGeom>
          <a:noFill/>
          <a:ln w="9525">
            <a:noFill/>
            <a:miter lim="800000"/>
            <a:headEnd/>
            <a:tailEnd/>
          </a:ln>
        </p:spPr>
      </p:pic>
      <p:sp>
        <p:nvSpPr>
          <p:cNvPr id="4"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32</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标题 1"/>
          <p:cNvSpPr>
            <a:spLocks noGrp="1"/>
          </p:cNvSpPr>
          <p:nvPr>
            <p:ph type="ctrTitle"/>
          </p:nvPr>
        </p:nvSpPr>
        <p:spPr/>
        <p:txBody>
          <a:bodyPr/>
          <a:lstStyle/>
          <a:p>
            <a:endParaRPr lang="zh-CN" altLang="en-US" smtClean="0">
              <a:ea typeface="宋体" charset="-122"/>
            </a:endParaRPr>
          </a:p>
        </p:txBody>
      </p:sp>
      <p:sp>
        <p:nvSpPr>
          <p:cNvPr id="35843" name="副标题 2"/>
          <p:cNvSpPr>
            <a:spLocks noGrp="1"/>
          </p:cNvSpPr>
          <p:nvPr>
            <p:ph type="subTitle" idx="1"/>
          </p:nvPr>
        </p:nvSpPr>
        <p:spPr/>
        <p:txBody>
          <a:bodyPr/>
          <a:lstStyle/>
          <a:p>
            <a:endParaRPr lang="zh-CN" altLang="en-US" smtClean="0">
              <a:ea typeface="宋体" charset="-122"/>
            </a:endParaRPr>
          </a:p>
        </p:txBody>
      </p:sp>
      <p:pic>
        <p:nvPicPr>
          <p:cNvPr id="35844" name="Picture 2"/>
          <p:cNvPicPr>
            <a:picLocks noChangeAspect="1" noChangeArrowheads="1"/>
          </p:cNvPicPr>
          <p:nvPr/>
        </p:nvPicPr>
        <p:blipFill>
          <a:blip r:embed="rId2"/>
          <a:srcRect/>
          <a:stretch>
            <a:fillRect/>
          </a:stretch>
        </p:blipFill>
        <p:spPr bwMode="auto">
          <a:xfrm>
            <a:off x="184150" y="1143000"/>
            <a:ext cx="8937625" cy="4724400"/>
          </a:xfrm>
          <a:prstGeom prst="rect">
            <a:avLst/>
          </a:prstGeom>
          <a:noFill/>
          <a:ln w="9525">
            <a:noFill/>
            <a:miter lim="800000"/>
            <a:headEnd/>
            <a:tailEnd/>
          </a:ln>
        </p:spPr>
      </p:pic>
      <p:sp>
        <p:nvSpPr>
          <p:cNvPr id="5"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33</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标题 1"/>
          <p:cNvSpPr>
            <a:spLocks noGrp="1"/>
          </p:cNvSpPr>
          <p:nvPr>
            <p:ph type="ctrTitle"/>
          </p:nvPr>
        </p:nvSpPr>
        <p:spPr/>
        <p:txBody>
          <a:bodyPr/>
          <a:lstStyle/>
          <a:p>
            <a:endParaRPr lang="zh-CN" altLang="en-US" smtClean="0">
              <a:ea typeface="宋体" charset="-122"/>
            </a:endParaRPr>
          </a:p>
        </p:txBody>
      </p:sp>
      <p:sp>
        <p:nvSpPr>
          <p:cNvPr id="36867" name="副标题 2"/>
          <p:cNvSpPr>
            <a:spLocks noGrp="1"/>
          </p:cNvSpPr>
          <p:nvPr>
            <p:ph type="subTitle" idx="1"/>
          </p:nvPr>
        </p:nvSpPr>
        <p:spPr/>
        <p:txBody>
          <a:bodyPr/>
          <a:lstStyle/>
          <a:p>
            <a:endParaRPr lang="zh-CN" altLang="en-US" smtClean="0">
              <a:ea typeface="宋体" charset="-122"/>
            </a:endParaRPr>
          </a:p>
        </p:txBody>
      </p:sp>
      <p:pic>
        <p:nvPicPr>
          <p:cNvPr id="36868" name="Picture 2"/>
          <p:cNvPicPr>
            <a:picLocks noChangeAspect="1" noChangeArrowheads="1"/>
          </p:cNvPicPr>
          <p:nvPr/>
        </p:nvPicPr>
        <p:blipFill>
          <a:blip r:embed="rId2"/>
          <a:srcRect/>
          <a:stretch>
            <a:fillRect/>
          </a:stretch>
        </p:blipFill>
        <p:spPr bwMode="auto">
          <a:xfrm>
            <a:off x="195263" y="1066800"/>
            <a:ext cx="8753475" cy="4572000"/>
          </a:xfrm>
          <a:prstGeom prst="rect">
            <a:avLst/>
          </a:prstGeom>
          <a:noFill/>
          <a:ln w="9525">
            <a:noFill/>
            <a:miter lim="800000"/>
            <a:headEnd/>
            <a:tailEnd/>
          </a:ln>
        </p:spPr>
      </p:pic>
      <p:sp>
        <p:nvSpPr>
          <p:cNvPr id="5"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34</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标题 1"/>
          <p:cNvSpPr>
            <a:spLocks noGrp="1"/>
          </p:cNvSpPr>
          <p:nvPr>
            <p:ph type="ctrTitle"/>
          </p:nvPr>
        </p:nvSpPr>
        <p:spPr/>
        <p:txBody>
          <a:bodyPr/>
          <a:lstStyle/>
          <a:p>
            <a:endParaRPr lang="zh-CN" altLang="en-US" smtClean="0">
              <a:ea typeface="宋体" charset="-122"/>
            </a:endParaRPr>
          </a:p>
        </p:txBody>
      </p:sp>
      <p:sp>
        <p:nvSpPr>
          <p:cNvPr id="37891" name="副标题 2"/>
          <p:cNvSpPr>
            <a:spLocks noGrp="1"/>
          </p:cNvSpPr>
          <p:nvPr>
            <p:ph type="subTitle" idx="1"/>
          </p:nvPr>
        </p:nvSpPr>
        <p:spPr/>
        <p:txBody>
          <a:bodyPr/>
          <a:lstStyle/>
          <a:p>
            <a:endParaRPr lang="zh-CN" altLang="en-US" smtClean="0">
              <a:ea typeface="宋体" charset="-122"/>
            </a:endParaRPr>
          </a:p>
        </p:txBody>
      </p:sp>
      <p:pic>
        <p:nvPicPr>
          <p:cNvPr id="37892" name="Picture 2"/>
          <p:cNvPicPr>
            <a:picLocks noChangeAspect="1" noChangeArrowheads="1"/>
          </p:cNvPicPr>
          <p:nvPr/>
        </p:nvPicPr>
        <p:blipFill>
          <a:blip r:embed="rId2"/>
          <a:srcRect/>
          <a:stretch>
            <a:fillRect/>
          </a:stretch>
        </p:blipFill>
        <p:spPr bwMode="auto">
          <a:xfrm>
            <a:off x="228600" y="990600"/>
            <a:ext cx="8634413" cy="4800600"/>
          </a:xfrm>
          <a:prstGeom prst="rect">
            <a:avLst/>
          </a:prstGeom>
          <a:noFill/>
          <a:ln w="9525">
            <a:noFill/>
            <a:miter lim="800000"/>
            <a:headEnd/>
            <a:tailEnd/>
          </a:ln>
        </p:spPr>
      </p:pic>
      <p:sp>
        <p:nvSpPr>
          <p:cNvPr id="5"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35</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副标题 2"/>
          <p:cNvSpPr>
            <a:spLocks noGrp="1"/>
          </p:cNvSpPr>
          <p:nvPr>
            <p:ph type="subTitle" idx="1"/>
          </p:nvPr>
        </p:nvSpPr>
        <p:spPr>
          <a:xfrm>
            <a:off x="228600" y="914400"/>
            <a:ext cx="8610600" cy="5181600"/>
          </a:xfrm>
        </p:spPr>
        <p:txBody>
          <a:bodyPr/>
          <a:lstStyle/>
          <a:p>
            <a:pPr algn="l"/>
            <a:r>
              <a:rPr lang="en-US" altLang="zh-CN" smtClean="0">
                <a:solidFill>
                  <a:schemeClr val="bg1"/>
                </a:solidFill>
                <a:ea typeface="宋体" charset="-122"/>
              </a:rPr>
              <a:t>11</a:t>
            </a:r>
            <a:r>
              <a:rPr lang="zh-CN" altLang="zh-CN" smtClean="0">
                <a:solidFill>
                  <a:schemeClr val="bg1"/>
                </a:solidFill>
                <a:ea typeface="宋体" charset="-122"/>
              </a:rPr>
              <a:t>、利率期限结构</a:t>
            </a:r>
          </a:p>
          <a:p>
            <a:pPr algn="l"/>
            <a:r>
              <a:rPr lang="en-US" altLang="zh-CN" b="0" smtClean="0">
                <a:solidFill>
                  <a:schemeClr val="bg1"/>
                </a:solidFill>
                <a:ea typeface="宋体" charset="-122"/>
              </a:rPr>
              <a:t>       </a:t>
            </a:r>
            <a:r>
              <a:rPr lang="zh-CN" altLang="zh-CN" b="0" smtClean="0">
                <a:solidFill>
                  <a:schemeClr val="bg1"/>
                </a:solidFill>
                <a:ea typeface="宋体" charset="-122"/>
              </a:rPr>
              <a:t>利率期限结构是指在在某一时点上，不同期限资金的收益率与到期期限之间的关系。利率的期限结构反映了不同期限的资金供求关系，揭示了市场利率的总体水平和变化方向，为投资者从事债券投资和政府有关部门加强债券管理提供可参考的依据。</a:t>
            </a:r>
          </a:p>
          <a:p>
            <a:pPr algn="l"/>
            <a:r>
              <a:rPr lang="zh-CN" altLang="zh-CN" smtClean="0">
                <a:solidFill>
                  <a:schemeClr val="bg1"/>
                </a:solidFill>
                <a:ea typeface="宋体" charset="-122"/>
              </a:rPr>
              <a:t>（</a:t>
            </a:r>
            <a:r>
              <a:rPr lang="en-US" altLang="zh-CN" smtClean="0">
                <a:solidFill>
                  <a:schemeClr val="bg1"/>
                </a:solidFill>
                <a:ea typeface="宋体" charset="-122"/>
              </a:rPr>
              <a:t>1</a:t>
            </a:r>
            <a:r>
              <a:rPr lang="zh-CN" altLang="zh-CN" smtClean="0">
                <a:solidFill>
                  <a:schemeClr val="bg1"/>
                </a:solidFill>
                <a:ea typeface="宋体" charset="-122"/>
              </a:rPr>
              <a:t>）预期假说</a:t>
            </a:r>
            <a:r>
              <a:rPr lang="en-US" altLang="zh-CN" smtClean="0">
                <a:solidFill>
                  <a:schemeClr val="bg1"/>
                </a:solidFill>
                <a:ea typeface="宋体" charset="-122"/>
              </a:rPr>
              <a:t> </a:t>
            </a:r>
            <a:endParaRPr lang="zh-CN" altLang="zh-CN" smtClean="0">
              <a:solidFill>
                <a:schemeClr val="bg1"/>
              </a:solidFill>
              <a:ea typeface="宋体" charset="-122"/>
            </a:endParaRPr>
          </a:p>
          <a:p>
            <a:pPr algn="l"/>
            <a:r>
              <a:rPr lang="zh-CN" altLang="zh-CN" smtClean="0">
                <a:solidFill>
                  <a:schemeClr val="bg1"/>
                </a:solidFill>
                <a:ea typeface="宋体" charset="-122"/>
              </a:rPr>
              <a:t>　　</a:t>
            </a:r>
            <a:r>
              <a:rPr lang="zh-CN" altLang="zh-CN" b="0" smtClean="0">
                <a:solidFill>
                  <a:schemeClr val="bg1"/>
                </a:solidFill>
                <a:ea typeface="宋体" charset="-122"/>
              </a:rPr>
              <a:t>利率期限结构的预期假说首先由欧文</a:t>
            </a:r>
            <a:r>
              <a:rPr lang="en-US" altLang="zh-CN" b="0" smtClean="0">
                <a:solidFill>
                  <a:schemeClr val="bg1"/>
                </a:solidFill>
                <a:ea typeface="宋体" charset="-122"/>
              </a:rPr>
              <a:t>·</a:t>
            </a:r>
            <a:r>
              <a:rPr lang="zh-CN" altLang="zh-CN" b="0" smtClean="0">
                <a:solidFill>
                  <a:schemeClr val="bg1"/>
                </a:solidFill>
                <a:ea typeface="宋体" charset="-122"/>
              </a:rPr>
              <a:t>费歇尔提出，是最古老的期限结构理论。</a:t>
            </a:r>
            <a:r>
              <a:rPr lang="en-US" altLang="zh-CN" b="0" smtClean="0">
                <a:solidFill>
                  <a:schemeClr val="bg1"/>
                </a:solidFill>
                <a:ea typeface="宋体" charset="-122"/>
              </a:rPr>
              <a:t> </a:t>
            </a:r>
            <a:endParaRPr lang="zh-CN" altLang="zh-CN" b="0" smtClean="0">
              <a:solidFill>
                <a:schemeClr val="bg1"/>
              </a:solidFill>
              <a:ea typeface="宋体" charset="-122"/>
            </a:endParaRPr>
          </a:p>
          <a:p>
            <a:pPr algn="l"/>
            <a:r>
              <a:rPr lang="zh-CN" altLang="zh-CN" b="0" smtClean="0">
                <a:solidFill>
                  <a:schemeClr val="bg1"/>
                </a:solidFill>
                <a:ea typeface="宋体" charset="-122"/>
              </a:rPr>
              <a:t>　　预期理论认为，如果预期的未来短期债券利率与现期短期债券利率相等，那么长期债券的利率就与短期债券的利率相等，收益率曲线是一条水平线；如果预期的未来短期债券利率上升，那么长期债券的利率必然高于现期短期债券的利率，收益率曲线是向上倾斜的曲线；如果预期的短期债券利率下降，则债券的期限越长，利率越低，收益率曲线就向下倾斜。</a:t>
            </a:r>
            <a:r>
              <a:rPr lang="en-US" altLang="zh-CN" b="0" smtClean="0">
                <a:solidFill>
                  <a:schemeClr val="bg1"/>
                </a:solidFill>
                <a:ea typeface="宋体" charset="-122"/>
              </a:rPr>
              <a:t> </a:t>
            </a:r>
            <a:endParaRPr lang="zh-CN" altLang="zh-CN" b="0" smtClean="0">
              <a:solidFill>
                <a:schemeClr val="bg1"/>
              </a:solidFill>
              <a:ea typeface="宋体" charset="-122"/>
            </a:endParaRPr>
          </a:p>
          <a:p>
            <a:pPr algn="l"/>
            <a:r>
              <a:rPr lang="zh-CN" altLang="zh-CN" b="0" smtClean="0">
                <a:solidFill>
                  <a:schemeClr val="bg1"/>
                </a:solidFill>
                <a:ea typeface="宋体" charset="-122"/>
              </a:rPr>
              <a:t>　　这一理论最主要的缺陷是严格地假定人们对未来短期债券的利率具有确定的预期；其次，该理论还假定，资金在</a:t>
            </a:r>
            <a:r>
              <a:rPr lang="en-US" altLang="zh-CN" b="0" smtClean="0">
                <a:solidFill>
                  <a:schemeClr val="bg1"/>
                </a:solidFill>
                <a:ea typeface="宋体" charset="-122"/>
              </a:rPr>
              <a:t>长期资金市场</a:t>
            </a:r>
            <a:r>
              <a:rPr lang="zh-CN" altLang="zh-CN" b="0" smtClean="0">
                <a:solidFill>
                  <a:schemeClr val="bg1"/>
                </a:solidFill>
                <a:ea typeface="宋体" charset="-122"/>
              </a:rPr>
              <a:t>和</a:t>
            </a:r>
            <a:r>
              <a:rPr lang="en-US" altLang="zh-CN" b="0" smtClean="0">
                <a:solidFill>
                  <a:schemeClr val="bg1"/>
                </a:solidFill>
                <a:ea typeface="宋体" charset="-122"/>
              </a:rPr>
              <a:t>短期资金市场</a:t>
            </a:r>
            <a:r>
              <a:rPr lang="zh-CN" altLang="zh-CN" b="0" smtClean="0">
                <a:solidFill>
                  <a:schemeClr val="bg1"/>
                </a:solidFill>
                <a:ea typeface="宋体" charset="-122"/>
              </a:rPr>
              <a:t>之间的流动是完全自由的。这两个假定都过于理想化，与</a:t>
            </a:r>
            <a:r>
              <a:rPr lang="en-US" altLang="zh-CN" b="0" smtClean="0">
                <a:solidFill>
                  <a:schemeClr val="bg1"/>
                </a:solidFill>
                <a:ea typeface="宋体" charset="-122"/>
              </a:rPr>
              <a:t>金融市场</a:t>
            </a:r>
            <a:r>
              <a:rPr lang="zh-CN" altLang="zh-CN" b="0" smtClean="0">
                <a:solidFill>
                  <a:schemeClr val="bg1"/>
                </a:solidFill>
                <a:ea typeface="宋体" charset="-122"/>
              </a:rPr>
              <a:t>的实际差距太远。</a:t>
            </a:r>
          </a:p>
          <a:p>
            <a:pPr algn="l"/>
            <a:endParaRPr lang="zh-CN" altLang="en-US" b="0" smtClean="0">
              <a:solidFill>
                <a:schemeClr val="bg1"/>
              </a:solidFill>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36</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副标题 2"/>
          <p:cNvSpPr>
            <a:spLocks noGrp="1"/>
          </p:cNvSpPr>
          <p:nvPr>
            <p:ph type="subTitle" idx="1"/>
          </p:nvPr>
        </p:nvSpPr>
        <p:spPr>
          <a:xfrm>
            <a:off x="228600" y="914400"/>
            <a:ext cx="8610600" cy="5181600"/>
          </a:xfrm>
        </p:spPr>
        <p:txBody>
          <a:bodyPr/>
          <a:lstStyle/>
          <a:p>
            <a:pPr algn="l"/>
            <a:r>
              <a:rPr lang="zh-CN" altLang="zh-CN" smtClean="0">
                <a:solidFill>
                  <a:schemeClr val="bg1"/>
                </a:solidFill>
                <a:ea typeface="宋体" charset="-122"/>
              </a:rPr>
              <a:t>（</a:t>
            </a:r>
            <a:r>
              <a:rPr lang="en-US" altLang="zh-CN" smtClean="0">
                <a:solidFill>
                  <a:schemeClr val="bg1"/>
                </a:solidFill>
                <a:ea typeface="宋体" charset="-122"/>
              </a:rPr>
              <a:t>2</a:t>
            </a:r>
            <a:r>
              <a:rPr lang="zh-CN" altLang="zh-CN" smtClean="0">
                <a:solidFill>
                  <a:schemeClr val="bg1"/>
                </a:solidFill>
                <a:ea typeface="宋体" charset="-122"/>
              </a:rPr>
              <a:t>）</a:t>
            </a:r>
            <a:r>
              <a:rPr lang="en-US" altLang="zh-CN" smtClean="0">
                <a:solidFill>
                  <a:schemeClr val="bg1"/>
                </a:solidFill>
                <a:ea typeface="宋体" charset="-122"/>
              </a:rPr>
              <a:t>市场分割理论</a:t>
            </a:r>
            <a:endParaRPr lang="zh-CN" altLang="zh-CN" smtClean="0">
              <a:solidFill>
                <a:schemeClr val="bg1"/>
              </a:solidFill>
              <a:ea typeface="宋体" charset="-122"/>
            </a:endParaRPr>
          </a:p>
          <a:p>
            <a:pPr algn="l"/>
            <a:r>
              <a:rPr lang="zh-CN" altLang="zh-CN" b="0" smtClean="0">
                <a:solidFill>
                  <a:schemeClr val="bg1"/>
                </a:solidFill>
                <a:ea typeface="宋体" charset="-122"/>
              </a:rPr>
              <a:t>　　市场分割理论认为，</a:t>
            </a:r>
            <a:r>
              <a:rPr lang="en-US" altLang="zh-CN" b="0" smtClean="0">
                <a:solidFill>
                  <a:schemeClr val="bg1"/>
                </a:solidFill>
                <a:ea typeface="宋体" charset="-122"/>
              </a:rPr>
              <a:t>债券市场</a:t>
            </a:r>
            <a:r>
              <a:rPr lang="zh-CN" altLang="zh-CN" b="0" smtClean="0">
                <a:solidFill>
                  <a:schemeClr val="bg1"/>
                </a:solidFill>
                <a:ea typeface="宋体" charset="-122"/>
              </a:rPr>
              <a:t>可分为期限不同的互不相关的市场，各有自己独立的</a:t>
            </a:r>
            <a:r>
              <a:rPr lang="en-US" altLang="zh-CN" b="0" smtClean="0">
                <a:solidFill>
                  <a:schemeClr val="bg1"/>
                </a:solidFill>
                <a:ea typeface="宋体" charset="-122"/>
              </a:rPr>
              <a:t>市场均衡</a:t>
            </a:r>
            <a:r>
              <a:rPr lang="zh-CN" altLang="zh-CN" b="0" smtClean="0">
                <a:solidFill>
                  <a:schemeClr val="bg1"/>
                </a:solidFill>
                <a:ea typeface="宋体" charset="-122"/>
              </a:rPr>
              <a:t>，长期借贷活动决定了长期债券利率，而短期交易决定了独立于长期债券的短期利率。根据这种理论，利率的期限结构是由不同市场的均衡利率决定的。市场分割理论最大的缺陷正是在于它旗帜鲜明地宣称，不同期限的债券市场是互不相关的。因为它无法解释不同期限债券的利率所体现的同步波动现象，也无法解释长期债券市场的利率随着短期债券市场利率波动呈现的明显有规律性的变化。</a:t>
            </a:r>
          </a:p>
          <a:p>
            <a:pPr algn="l"/>
            <a:endParaRPr lang="en-US" altLang="zh-CN" smtClean="0">
              <a:solidFill>
                <a:schemeClr val="bg1"/>
              </a:solidFill>
              <a:ea typeface="宋体" charset="-122"/>
            </a:endParaRPr>
          </a:p>
          <a:p>
            <a:pPr algn="l"/>
            <a:r>
              <a:rPr lang="zh-CN" altLang="zh-CN" smtClean="0">
                <a:solidFill>
                  <a:schemeClr val="bg1"/>
                </a:solidFill>
                <a:ea typeface="宋体" charset="-122"/>
              </a:rPr>
              <a:t>（</a:t>
            </a:r>
            <a:r>
              <a:rPr lang="en-US" altLang="zh-CN" smtClean="0">
                <a:solidFill>
                  <a:schemeClr val="bg1"/>
                </a:solidFill>
                <a:ea typeface="宋体" charset="-122"/>
              </a:rPr>
              <a:t>3</a:t>
            </a:r>
            <a:r>
              <a:rPr lang="zh-CN" altLang="zh-CN" smtClean="0">
                <a:solidFill>
                  <a:schemeClr val="bg1"/>
                </a:solidFill>
                <a:ea typeface="宋体" charset="-122"/>
              </a:rPr>
              <a:t>）流动性偏好假说 </a:t>
            </a:r>
          </a:p>
          <a:p>
            <a:pPr algn="l"/>
            <a:r>
              <a:rPr lang="zh-CN" altLang="zh-CN" b="0" smtClean="0">
                <a:solidFill>
                  <a:schemeClr val="bg1"/>
                </a:solidFill>
                <a:ea typeface="宋体" charset="-122"/>
              </a:rPr>
              <a:t>　　这一理论假定，大多数投资者偏好持有短期证券。为了吸引投资者持有期限较长的债券，必须向他们支付流动性补偿，而且流动性补偿随着时间的延长而增加，因此，实际观察到的收益率曲线总是要比预期假说所预计的高。这一理论还假定投资者是</a:t>
            </a:r>
            <a:r>
              <a:rPr lang="en-US" altLang="zh-CN" b="0" smtClean="0">
                <a:solidFill>
                  <a:schemeClr val="bg1"/>
                </a:solidFill>
                <a:ea typeface="宋体" charset="-122"/>
              </a:rPr>
              <a:t>风险厌恶者</a:t>
            </a:r>
            <a:r>
              <a:rPr lang="zh-CN" altLang="zh-CN" b="0" smtClean="0">
                <a:solidFill>
                  <a:schemeClr val="bg1"/>
                </a:solidFill>
                <a:ea typeface="宋体" charset="-122"/>
              </a:rPr>
              <a:t>，他只有在获得补偿后才会进行</a:t>
            </a:r>
            <a:r>
              <a:rPr lang="en-US" altLang="zh-CN" b="0" smtClean="0">
                <a:solidFill>
                  <a:schemeClr val="bg1"/>
                </a:solidFill>
                <a:ea typeface="宋体" charset="-122"/>
              </a:rPr>
              <a:t>风险投资</a:t>
            </a:r>
            <a:r>
              <a:rPr lang="zh-CN" altLang="zh-CN" b="0" smtClean="0">
                <a:solidFill>
                  <a:schemeClr val="bg1"/>
                </a:solidFill>
                <a:ea typeface="宋体" charset="-122"/>
              </a:rPr>
              <a:t>，即使投资者预期短期利率保持不变，收益曲线也是向上倾斜的。</a:t>
            </a:r>
            <a:endParaRPr lang="zh-CN" altLang="en-US" b="0" smtClean="0">
              <a:solidFill>
                <a:schemeClr val="bg1"/>
              </a:solidFill>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37</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副标题 2"/>
          <p:cNvSpPr>
            <a:spLocks noGrp="1"/>
          </p:cNvSpPr>
          <p:nvPr>
            <p:ph type="subTitle" idx="1"/>
          </p:nvPr>
        </p:nvSpPr>
        <p:spPr>
          <a:xfrm>
            <a:off x="228600" y="914400"/>
            <a:ext cx="8610600" cy="5181600"/>
          </a:xfrm>
        </p:spPr>
        <p:txBody>
          <a:bodyPr/>
          <a:lstStyle/>
          <a:p>
            <a:pPr algn="l"/>
            <a:r>
              <a:rPr lang="en-US" altLang="zh-CN" smtClean="0">
                <a:solidFill>
                  <a:schemeClr val="bg1"/>
                </a:solidFill>
                <a:ea typeface="宋体" charset="-122"/>
              </a:rPr>
              <a:t>12</a:t>
            </a:r>
            <a:r>
              <a:rPr lang="zh-CN" altLang="zh-CN" smtClean="0">
                <a:solidFill>
                  <a:schemeClr val="bg1"/>
                </a:solidFill>
                <a:ea typeface="宋体" charset="-122"/>
              </a:rPr>
              <a:t>、转换因子</a:t>
            </a:r>
          </a:p>
          <a:p>
            <a:pPr algn="l"/>
            <a:r>
              <a:rPr lang="en-US" altLang="zh-CN" b="0" smtClean="0">
                <a:solidFill>
                  <a:schemeClr val="bg1"/>
                </a:solidFill>
                <a:ea typeface="宋体" charset="-122"/>
              </a:rPr>
              <a:t>       5</a:t>
            </a:r>
            <a:r>
              <a:rPr lang="zh-CN" altLang="zh-CN" b="0" smtClean="0">
                <a:solidFill>
                  <a:schemeClr val="bg1"/>
                </a:solidFill>
                <a:ea typeface="宋体" charset="-122"/>
              </a:rPr>
              <a:t>年期国债期货交易实行一篮子债券交割方式，当合约到期进行实物交割时，可用于交割的债券包括一系列符合条件的国债品种，其票面利率、到期时间等各不相同，因此，必须确认各种可交割国债和期货标的名义国债之间的转换比例，这个比例就是通常所说的转换因子。</a:t>
            </a:r>
          </a:p>
          <a:p>
            <a:pPr algn="l"/>
            <a:r>
              <a:rPr lang="zh-CN" altLang="zh-CN" b="0" smtClean="0">
                <a:solidFill>
                  <a:schemeClr val="bg1"/>
                </a:solidFill>
                <a:ea typeface="宋体" charset="-122"/>
              </a:rPr>
              <a:t>计算公式：</a:t>
            </a:r>
          </a:p>
          <a:p>
            <a:pPr algn="l"/>
            <a:r>
              <a:rPr lang="en-US" altLang="zh-CN" b="0" smtClean="0">
                <a:solidFill>
                  <a:schemeClr val="bg1"/>
                </a:solidFill>
                <a:ea typeface="宋体" charset="-122"/>
              </a:rPr>
              <a:t>      </a:t>
            </a:r>
          </a:p>
          <a:p>
            <a:pPr algn="l"/>
            <a:r>
              <a:rPr lang="en-US" altLang="zh-CN" b="0" smtClean="0">
                <a:solidFill>
                  <a:schemeClr val="bg1"/>
                </a:solidFill>
                <a:ea typeface="宋体" charset="-122"/>
              </a:rPr>
              <a:t>       </a:t>
            </a:r>
            <a:r>
              <a:rPr lang="zh-CN" altLang="zh-CN" b="0" smtClean="0">
                <a:solidFill>
                  <a:schemeClr val="bg1"/>
                </a:solidFill>
                <a:ea typeface="宋体" charset="-122"/>
              </a:rPr>
              <a:t>另外，交易所会在每个合约上市时向市场发布各上市合约的可交割债券和转换因子。转换因子的发布精确到小数点后</a:t>
            </a:r>
            <a:r>
              <a:rPr lang="en-US" altLang="zh-CN" b="0" smtClean="0">
                <a:solidFill>
                  <a:schemeClr val="bg1"/>
                </a:solidFill>
                <a:ea typeface="宋体" charset="-122"/>
              </a:rPr>
              <a:t>4</a:t>
            </a:r>
            <a:r>
              <a:rPr lang="zh-CN" altLang="zh-CN" b="0" smtClean="0">
                <a:solidFill>
                  <a:schemeClr val="bg1"/>
                </a:solidFill>
                <a:ea typeface="宋体" charset="-122"/>
              </a:rPr>
              <a:t>位，进位方式不采用四舍五入，而是舍位，比如</a:t>
            </a:r>
            <a:r>
              <a:rPr lang="en-US" altLang="zh-CN" b="0" smtClean="0">
                <a:solidFill>
                  <a:schemeClr val="bg1"/>
                </a:solidFill>
                <a:ea typeface="宋体" charset="-122"/>
              </a:rPr>
              <a:t>1.03066</a:t>
            </a:r>
            <a:r>
              <a:rPr lang="zh-CN" altLang="zh-CN" b="0" smtClean="0">
                <a:solidFill>
                  <a:schemeClr val="bg1"/>
                </a:solidFill>
                <a:ea typeface="宋体" charset="-122"/>
              </a:rPr>
              <a:t>则发布</a:t>
            </a:r>
            <a:r>
              <a:rPr lang="en-US" altLang="zh-CN" b="0" smtClean="0">
                <a:solidFill>
                  <a:schemeClr val="bg1"/>
                </a:solidFill>
                <a:ea typeface="宋体" charset="-122"/>
              </a:rPr>
              <a:t>1.0306</a:t>
            </a:r>
            <a:r>
              <a:rPr lang="zh-CN" altLang="zh-CN" b="0" smtClean="0">
                <a:solidFill>
                  <a:schemeClr val="bg1"/>
                </a:solidFill>
                <a:ea typeface="宋体" charset="-122"/>
              </a:rPr>
              <a:t>。由于保留四位小数，面值百万的期货合约交割价格将精确到元。</a:t>
            </a:r>
          </a:p>
          <a:p>
            <a:pPr algn="l"/>
            <a:endParaRPr lang="zh-CN" altLang="en-US" b="0" smtClean="0">
              <a:solidFill>
                <a:schemeClr val="bg1"/>
              </a:solidFill>
              <a:ea typeface="宋体" charset="-122"/>
            </a:endParaRPr>
          </a:p>
        </p:txBody>
      </p:sp>
      <p:pic>
        <p:nvPicPr>
          <p:cNvPr id="40963" name="图片 9" descr="说明: 说明: 说明: C:\Documents and Settings\Administrator\Application Data\Tencent\Users\524403683\QQ\WinTemp\RichOle\}GVZH$27{7_6X`I]QD@BY`F.jpg"/>
          <p:cNvPicPr>
            <a:picLocks noChangeAspect="1" noChangeArrowheads="1"/>
          </p:cNvPicPr>
          <p:nvPr/>
        </p:nvPicPr>
        <p:blipFill>
          <a:blip r:embed="rId2"/>
          <a:srcRect/>
          <a:stretch>
            <a:fillRect/>
          </a:stretch>
        </p:blipFill>
        <p:spPr bwMode="auto">
          <a:xfrm>
            <a:off x="1447800" y="2514600"/>
            <a:ext cx="4760913" cy="533400"/>
          </a:xfrm>
          <a:prstGeom prst="rect">
            <a:avLst/>
          </a:prstGeom>
          <a:noFill/>
          <a:ln w="9525">
            <a:noFill/>
            <a:miter lim="800000"/>
            <a:headEnd/>
            <a:tailEnd/>
          </a:ln>
        </p:spPr>
      </p:pic>
      <p:sp>
        <p:nvSpPr>
          <p:cNvPr id="4"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38</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副标题 2"/>
          <p:cNvSpPr>
            <a:spLocks noGrp="1"/>
          </p:cNvSpPr>
          <p:nvPr>
            <p:ph type="subTitle" idx="1"/>
          </p:nvPr>
        </p:nvSpPr>
        <p:spPr>
          <a:xfrm>
            <a:off x="228600" y="914400"/>
            <a:ext cx="8610600" cy="5181600"/>
          </a:xfrm>
        </p:spPr>
        <p:txBody>
          <a:bodyPr/>
          <a:lstStyle/>
          <a:p>
            <a:pPr algn="l"/>
            <a:r>
              <a:rPr lang="en-US" altLang="zh-CN" smtClean="0">
                <a:solidFill>
                  <a:schemeClr val="bg1"/>
                </a:solidFill>
                <a:ea typeface="宋体" charset="-122"/>
              </a:rPr>
              <a:t>13</a:t>
            </a:r>
            <a:r>
              <a:rPr lang="zh-CN" altLang="zh-CN" smtClean="0">
                <a:solidFill>
                  <a:schemeClr val="bg1"/>
                </a:solidFill>
                <a:ea typeface="宋体" charset="-122"/>
              </a:rPr>
              <a:t>、卖方选择权</a:t>
            </a:r>
            <a:r>
              <a:rPr lang="zh-CN" altLang="en-US" smtClean="0">
                <a:solidFill>
                  <a:schemeClr val="bg1"/>
                </a:solidFill>
                <a:ea typeface="宋体" charset="-122"/>
              </a:rPr>
              <a:t>（交割期权）</a:t>
            </a:r>
            <a:r>
              <a:rPr lang="zh-CN" altLang="zh-CN" smtClean="0">
                <a:solidFill>
                  <a:schemeClr val="bg1"/>
                </a:solidFill>
                <a:ea typeface="宋体" charset="-122"/>
              </a:rPr>
              <a:t>和最便宜交割债券（</a:t>
            </a:r>
            <a:r>
              <a:rPr lang="en-US" altLang="zh-CN" smtClean="0">
                <a:solidFill>
                  <a:schemeClr val="bg1"/>
                </a:solidFill>
                <a:ea typeface="宋体" charset="-122"/>
              </a:rPr>
              <a:t>CTD</a:t>
            </a:r>
            <a:r>
              <a:rPr lang="zh-CN" altLang="zh-CN" smtClean="0">
                <a:solidFill>
                  <a:schemeClr val="bg1"/>
                </a:solidFill>
                <a:ea typeface="宋体" charset="-122"/>
              </a:rPr>
              <a:t>）</a:t>
            </a:r>
          </a:p>
          <a:p>
            <a:pPr algn="l"/>
            <a:r>
              <a:rPr lang="en-US" altLang="zh-CN" b="0" smtClean="0">
                <a:solidFill>
                  <a:schemeClr val="bg1"/>
                </a:solidFill>
                <a:ea typeface="宋体" charset="-122"/>
              </a:rPr>
              <a:t>      </a:t>
            </a:r>
            <a:r>
              <a:rPr lang="zh-CN" altLang="zh-CN" b="0" smtClean="0">
                <a:solidFill>
                  <a:schemeClr val="bg1"/>
                </a:solidFill>
                <a:ea typeface="宋体" charset="-122"/>
              </a:rPr>
              <a:t>考虑利息和到期日，可交割债券之间的区别是很大的，空方在交割中拥有品质选择权</a:t>
            </a:r>
            <a:r>
              <a:rPr lang="en-US" altLang="zh-CN" b="0" smtClean="0">
                <a:solidFill>
                  <a:schemeClr val="bg1"/>
                </a:solidFill>
                <a:ea typeface="宋体" charset="-122"/>
              </a:rPr>
              <a:t>, </a:t>
            </a:r>
            <a:r>
              <a:rPr lang="zh-CN" altLang="zh-CN" b="0" smtClean="0">
                <a:solidFill>
                  <a:schemeClr val="bg1"/>
                </a:solidFill>
                <a:ea typeface="宋体" charset="-122"/>
              </a:rPr>
              <a:t>可以选择最便宜、对其最为有利的债券进行交割</a:t>
            </a:r>
            <a:r>
              <a:rPr lang="en-US" altLang="zh-CN" b="0" smtClean="0">
                <a:solidFill>
                  <a:schemeClr val="bg1"/>
                </a:solidFill>
                <a:ea typeface="宋体" charset="-122"/>
              </a:rPr>
              <a:t>, </a:t>
            </a:r>
            <a:r>
              <a:rPr lang="zh-CN" altLang="zh-CN" b="0" smtClean="0">
                <a:solidFill>
                  <a:schemeClr val="bg1"/>
                </a:solidFill>
                <a:ea typeface="宋体" charset="-122"/>
              </a:rPr>
              <a:t>该债券便是所谓的最便宜交割债券。</a:t>
            </a:r>
          </a:p>
          <a:p>
            <a:pPr algn="l"/>
            <a:r>
              <a:rPr lang="zh-CN" altLang="zh-CN" b="0" smtClean="0">
                <a:solidFill>
                  <a:schemeClr val="bg1"/>
                </a:solidFill>
                <a:ea typeface="宋体" charset="-122"/>
              </a:rPr>
              <a:t>寻找最便宜可交割债券的方法：</a:t>
            </a:r>
          </a:p>
          <a:p>
            <a:pPr algn="l"/>
            <a:r>
              <a:rPr lang="en-US" altLang="zh-CN" smtClean="0">
                <a:solidFill>
                  <a:schemeClr val="bg1"/>
                </a:solidFill>
                <a:ea typeface="宋体" charset="-122"/>
              </a:rPr>
              <a:t>       </a:t>
            </a:r>
            <a:r>
              <a:rPr lang="zh-CN" altLang="zh-CN" smtClean="0">
                <a:solidFill>
                  <a:schemeClr val="bg1"/>
                </a:solidFill>
                <a:ea typeface="宋体" charset="-122"/>
              </a:rPr>
              <a:t>久期</a:t>
            </a:r>
            <a:r>
              <a:rPr lang="zh-CN" altLang="zh-CN" b="0" smtClean="0">
                <a:solidFill>
                  <a:schemeClr val="bg1"/>
                </a:solidFill>
                <a:ea typeface="宋体" charset="-122"/>
              </a:rPr>
              <a:t>：对收益率在</a:t>
            </a:r>
            <a:r>
              <a:rPr lang="en-US" altLang="zh-CN" b="0" smtClean="0">
                <a:solidFill>
                  <a:schemeClr val="bg1"/>
                </a:solidFill>
                <a:ea typeface="宋体" charset="-122"/>
              </a:rPr>
              <a:t>3%</a:t>
            </a:r>
            <a:r>
              <a:rPr lang="zh-CN" altLang="zh-CN" b="0" smtClean="0">
                <a:solidFill>
                  <a:schemeClr val="bg1"/>
                </a:solidFill>
                <a:ea typeface="宋体" charset="-122"/>
              </a:rPr>
              <a:t>以下的国债而言，久期最小的国债是最便宜可交割债券。对于收益率在</a:t>
            </a:r>
            <a:r>
              <a:rPr lang="en-US" altLang="zh-CN" b="0" smtClean="0">
                <a:solidFill>
                  <a:schemeClr val="bg1"/>
                </a:solidFill>
                <a:ea typeface="宋体" charset="-122"/>
              </a:rPr>
              <a:t>3%</a:t>
            </a:r>
            <a:r>
              <a:rPr lang="zh-CN" altLang="zh-CN" b="0" smtClean="0">
                <a:solidFill>
                  <a:schemeClr val="bg1"/>
                </a:solidFill>
                <a:ea typeface="宋体" charset="-122"/>
              </a:rPr>
              <a:t>以上的国债而言，久期最大的国债是最便宜可交割债券。</a:t>
            </a:r>
          </a:p>
          <a:p>
            <a:pPr algn="l"/>
            <a:r>
              <a:rPr lang="en-US" altLang="zh-CN" smtClean="0">
                <a:solidFill>
                  <a:schemeClr val="bg1"/>
                </a:solidFill>
                <a:ea typeface="宋体" charset="-122"/>
              </a:rPr>
              <a:t>      </a:t>
            </a:r>
            <a:r>
              <a:rPr lang="zh-CN" altLang="zh-CN" smtClean="0">
                <a:solidFill>
                  <a:schemeClr val="bg1"/>
                </a:solidFill>
                <a:ea typeface="宋体" charset="-122"/>
              </a:rPr>
              <a:t>收益率</a:t>
            </a:r>
            <a:r>
              <a:rPr lang="zh-CN" altLang="zh-CN" b="0" smtClean="0">
                <a:solidFill>
                  <a:schemeClr val="bg1"/>
                </a:solidFill>
                <a:ea typeface="宋体" charset="-122"/>
              </a:rPr>
              <a:t>：对具有同样久期的国债而言，收益率最高的国债是最便宜可交割债券。</a:t>
            </a:r>
          </a:p>
          <a:p>
            <a:pPr algn="l"/>
            <a:r>
              <a:rPr lang="en-US" altLang="zh-CN" smtClean="0">
                <a:solidFill>
                  <a:schemeClr val="bg1"/>
                </a:solidFill>
                <a:ea typeface="宋体" charset="-122"/>
              </a:rPr>
              <a:t>     </a:t>
            </a:r>
            <a:r>
              <a:rPr lang="zh-CN" altLang="zh-CN" smtClean="0">
                <a:solidFill>
                  <a:schemeClr val="bg1"/>
                </a:solidFill>
                <a:ea typeface="宋体" charset="-122"/>
              </a:rPr>
              <a:t>另一种可靠的标准是隐含回购利率最高的国债</a:t>
            </a:r>
          </a:p>
          <a:p>
            <a:pPr algn="l"/>
            <a:r>
              <a:rPr lang="zh-CN" altLang="zh-CN" b="0" smtClean="0">
                <a:solidFill>
                  <a:schemeClr val="bg1"/>
                </a:solidFill>
                <a:ea typeface="宋体" charset="-122"/>
              </a:rPr>
              <a:t>另外，最便宜交割债券与转换因子的关系：</a:t>
            </a:r>
          </a:p>
          <a:p>
            <a:pPr algn="l"/>
            <a:r>
              <a:rPr lang="en-US" altLang="zh-CN" b="0" smtClean="0">
                <a:solidFill>
                  <a:schemeClr val="bg1"/>
                </a:solidFill>
                <a:ea typeface="宋体" charset="-122"/>
              </a:rPr>
              <a:t>       </a:t>
            </a:r>
            <a:r>
              <a:rPr lang="zh-CN" altLang="zh-CN" b="0" smtClean="0">
                <a:solidFill>
                  <a:schemeClr val="bg1"/>
                </a:solidFill>
                <a:ea typeface="宋体" charset="-122"/>
              </a:rPr>
              <a:t>当收益率高于转换因子的虚拟收益率时，转换因子对票面利率较低或者期限较长的债券更为有利；</a:t>
            </a:r>
          </a:p>
          <a:p>
            <a:pPr algn="l"/>
            <a:r>
              <a:rPr lang="en-US" altLang="zh-CN" b="0" smtClean="0">
                <a:solidFill>
                  <a:schemeClr val="bg1"/>
                </a:solidFill>
                <a:ea typeface="宋体" charset="-122"/>
              </a:rPr>
              <a:t>       </a:t>
            </a:r>
            <a:r>
              <a:rPr lang="zh-CN" altLang="zh-CN" b="0" smtClean="0">
                <a:solidFill>
                  <a:schemeClr val="bg1"/>
                </a:solidFill>
                <a:ea typeface="宋体" charset="-122"/>
              </a:rPr>
              <a:t>当收益率低于转换因子的虚拟收益率时，转换因子对票面利率较高或者期限较短的债券更为有利；</a:t>
            </a:r>
          </a:p>
          <a:p>
            <a:pPr algn="l"/>
            <a:r>
              <a:rPr lang="en-US" altLang="zh-CN" b="0" smtClean="0">
                <a:solidFill>
                  <a:schemeClr val="bg1"/>
                </a:solidFill>
                <a:ea typeface="宋体" charset="-122"/>
              </a:rPr>
              <a:t>       </a:t>
            </a:r>
            <a:r>
              <a:rPr lang="zh-CN" altLang="zh-CN" b="0" smtClean="0">
                <a:solidFill>
                  <a:schemeClr val="bg1"/>
                </a:solidFill>
                <a:ea typeface="宋体" charset="-122"/>
              </a:rPr>
              <a:t>当收益率曲线向上倾斜时，转换因子对期限较长的债券更为有利；</a:t>
            </a:r>
          </a:p>
          <a:p>
            <a:pPr algn="l"/>
            <a:r>
              <a:rPr lang="en-US" altLang="zh-CN" b="0" smtClean="0">
                <a:solidFill>
                  <a:schemeClr val="bg1"/>
                </a:solidFill>
                <a:ea typeface="宋体" charset="-122"/>
              </a:rPr>
              <a:t>       </a:t>
            </a:r>
            <a:r>
              <a:rPr lang="zh-CN" altLang="zh-CN" b="0" smtClean="0">
                <a:solidFill>
                  <a:schemeClr val="bg1"/>
                </a:solidFill>
                <a:ea typeface="宋体" charset="-122"/>
              </a:rPr>
              <a:t>当收益率曲线向下倾斜时，转换因子对期限较短的债券更为有利。</a:t>
            </a:r>
          </a:p>
          <a:p>
            <a:pPr algn="l"/>
            <a:endParaRPr lang="zh-CN" altLang="en-US" smtClean="0">
              <a:solidFill>
                <a:schemeClr val="bg1"/>
              </a:solidFill>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39</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箭头连接符 4"/>
          <p:cNvCxnSpPr/>
          <p:nvPr/>
        </p:nvCxnSpPr>
        <p:spPr bwMode="auto">
          <a:xfrm>
            <a:off x="1295400" y="4953000"/>
            <a:ext cx="6019800" cy="0"/>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cxnSp>
        <p:nvCxnSpPr>
          <p:cNvPr id="7" name="直接箭头连接符 6"/>
          <p:cNvCxnSpPr/>
          <p:nvPr/>
        </p:nvCxnSpPr>
        <p:spPr bwMode="auto">
          <a:xfrm flipV="1">
            <a:off x="1295400" y="1219200"/>
            <a:ext cx="0" cy="3733800"/>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bwMode="auto">
          <a:xfrm>
            <a:off x="1905000" y="2438400"/>
            <a:ext cx="4419600" cy="91440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1" name="直接连接符 10"/>
          <p:cNvCxnSpPr/>
          <p:nvPr/>
        </p:nvCxnSpPr>
        <p:spPr bwMode="auto">
          <a:xfrm>
            <a:off x="2514600" y="1828800"/>
            <a:ext cx="3733800" cy="259080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43014" name="直接连接符 12"/>
          <p:cNvCxnSpPr>
            <a:cxnSpLocks noChangeShapeType="1"/>
          </p:cNvCxnSpPr>
          <p:nvPr/>
        </p:nvCxnSpPr>
        <p:spPr bwMode="auto">
          <a:xfrm>
            <a:off x="4038600" y="2895600"/>
            <a:ext cx="0" cy="2057400"/>
          </a:xfrm>
          <a:prstGeom prst="line">
            <a:avLst/>
          </a:prstGeom>
          <a:noFill/>
          <a:ln w="9525" algn="ctr">
            <a:solidFill>
              <a:schemeClr val="tx1"/>
            </a:solidFill>
            <a:round/>
            <a:headEnd/>
            <a:tailEnd/>
          </a:ln>
        </p:spPr>
      </p:cxnSp>
      <p:cxnSp>
        <p:nvCxnSpPr>
          <p:cNvPr id="43015" name="直接连接符 16"/>
          <p:cNvCxnSpPr>
            <a:cxnSpLocks noChangeShapeType="1"/>
          </p:cNvCxnSpPr>
          <p:nvPr/>
        </p:nvCxnSpPr>
        <p:spPr bwMode="auto">
          <a:xfrm flipH="1">
            <a:off x="1295400" y="2895600"/>
            <a:ext cx="2743200" cy="0"/>
          </a:xfrm>
          <a:prstGeom prst="line">
            <a:avLst/>
          </a:prstGeom>
          <a:noFill/>
          <a:ln w="9525" algn="ctr">
            <a:solidFill>
              <a:schemeClr val="tx1"/>
            </a:solidFill>
            <a:round/>
            <a:headEnd/>
            <a:tailEnd/>
          </a:ln>
        </p:spPr>
      </p:cxnSp>
      <p:sp>
        <p:nvSpPr>
          <p:cNvPr id="43016" name="TextBox 18"/>
          <p:cNvSpPr txBox="1">
            <a:spLocks noChangeArrowheads="1"/>
          </p:cNvSpPr>
          <p:nvPr/>
        </p:nvSpPr>
        <p:spPr bwMode="auto">
          <a:xfrm>
            <a:off x="749300" y="2741613"/>
            <a:ext cx="525463" cy="307975"/>
          </a:xfrm>
          <a:prstGeom prst="rect">
            <a:avLst/>
          </a:prstGeom>
          <a:noFill/>
          <a:ln w="9525">
            <a:noFill/>
            <a:miter lim="800000"/>
            <a:headEnd/>
            <a:tailEnd/>
          </a:ln>
        </p:spPr>
        <p:txBody>
          <a:bodyPr wrap="none">
            <a:spAutoFit/>
          </a:bodyPr>
          <a:lstStyle/>
          <a:p>
            <a:pPr algn="ctr"/>
            <a:r>
              <a:rPr lang="en-US" altLang="zh-CN" sz="1400">
                <a:solidFill>
                  <a:schemeClr val="bg1"/>
                </a:solidFill>
              </a:rPr>
              <a:t>100</a:t>
            </a:r>
            <a:endParaRPr lang="zh-CN" altLang="en-US" sz="1400">
              <a:solidFill>
                <a:schemeClr val="bg1"/>
              </a:solidFill>
            </a:endParaRPr>
          </a:p>
        </p:txBody>
      </p:sp>
      <p:sp>
        <p:nvSpPr>
          <p:cNvPr id="43017" name="TextBox 19"/>
          <p:cNvSpPr txBox="1">
            <a:spLocks noChangeArrowheads="1"/>
          </p:cNvSpPr>
          <p:nvPr/>
        </p:nvSpPr>
        <p:spPr bwMode="auto">
          <a:xfrm>
            <a:off x="3792538" y="5103813"/>
            <a:ext cx="492125" cy="307975"/>
          </a:xfrm>
          <a:prstGeom prst="rect">
            <a:avLst/>
          </a:prstGeom>
          <a:noFill/>
          <a:ln w="9525">
            <a:noFill/>
            <a:miter lim="800000"/>
            <a:headEnd/>
            <a:tailEnd/>
          </a:ln>
        </p:spPr>
        <p:txBody>
          <a:bodyPr wrap="none">
            <a:spAutoFit/>
          </a:bodyPr>
          <a:lstStyle/>
          <a:p>
            <a:pPr algn="ctr"/>
            <a:r>
              <a:rPr lang="en-US" altLang="zh-CN" sz="1400">
                <a:solidFill>
                  <a:schemeClr val="bg1"/>
                </a:solidFill>
              </a:rPr>
              <a:t>3%</a:t>
            </a:r>
            <a:endParaRPr lang="zh-CN" altLang="en-US" sz="1400">
              <a:solidFill>
                <a:schemeClr val="bg1"/>
              </a:solidFill>
            </a:endParaRPr>
          </a:p>
        </p:txBody>
      </p:sp>
      <p:sp>
        <p:nvSpPr>
          <p:cNvPr id="43018" name="TextBox 20"/>
          <p:cNvSpPr txBox="1">
            <a:spLocks noChangeArrowheads="1"/>
          </p:cNvSpPr>
          <p:nvPr/>
        </p:nvSpPr>
        <p:spPr bwMode="auto">
          <a:xfrm>
            <a:off x="5708650" y="4419600"/>
            <a:ext cx="1225550" cy="307975"/>
          </a:xfrm>
          <a:prstGeom prst="rect">
            <a:avLst/>
          </a:prstGeom>
          <a:noFill/>
          <a:ln w="9525">
            <a:noFill/>
            <a:miter lim="800000"/>
            <a:headEnd/>
            <a:tailEnd/>
          </a:ln>
        </p:spPr>
        <p:txBody>
          <a:bodyPr>
            <a:spAutoFit/>
          </a:bodyPr>
          <a:lstStyle/>
          <a:p>
            <a:pPr algn="ctr"/>
            <a:r>
              <a:rPr lang="zh-CN" altLang="en-US" sz="1400">
                <a:solidFill>
                  <a:schemeClr val="bg1"/>
                </a:solidFill>
              </a:rPr>
              <a:t>高久期债券</a:t>
            </a:r>
          </a:p>
        </p:txBody>
      </p:sp>
      <p:sp>
        <p:nvSpPr>
          <p:cNvPr id="43019" name="TextBox 21"/>
          <p:cNvSpPr txBox="1">
            <a:spLocks noChangeArrowheads="1"/>
          </p:cNvSpPr>
          <p:nvPr/>
        </p:nvSpPr>
        <p:spPr bwMode="auto">
          <a:xfrm>
            <a:off x="5875338" y="3352800"/>
            <a:ext cx="1082675" cy="307975"/>
          </a:xfrm>
          <a:prstGeom prst="rect">
            <a:avLst/>
          </a:prstGeom>
          <a:noFill/>
          <a:ln w="9525">
            <a:noFill/>
            <a:miter lim="800000"/>
            <a:headEnd/>
            <a:tailEnd/>
          </a:ln>
        </p:spPr>
        <p:txBody>
          <a:bodyPr wrap="none">
            <a:spAutoFit/>
          </a:bodyPr>
          <a:lstStyle/>
          <a:p>
            <a:pPr algn="ctr"/>
            <a:r>
              <a:rPr lang="zh-CN" altLang="en-US" sz="1400">
                <a:solidFill>
                  <a:schemeClr val="bg1"/>
                </a:solidFill>
              </a:rPr>
              <a:t>低久期债券</a:t>
            </a:r>
          </a:p>
        </p:txBody>
      </p:sp>
      <p:sp>
        <p:nvSpPr>
          <p:cNvPr id="43020" name="TextBox 1"/>
          <p:cNvSpPr txBox="1">
            <a:spLocks noChangeArrowheads="1"/>
          </p:cNvSpPr>
          <p:nvPr/>
        </p:nvSpPr>
        <p:spPr bwMode="auto">
          <a:xfrm>
            <a:off x="538163" y="1219200"/>
            <a:ext cx="1344612" cy="307975"/>
          </a:xfrm>
          <a:prstGeom prst="rect">
            <a:avLst/>
          </a:prstGeom>
          <a:noFill/>
          <a:ln w="9525">
            <a:noFill/>
            <a:miter lim="800000"/>
            <a:headEnd/>
            <a:tailEnd/>
          </a:ln>
        </p:spPr>
        <p:txBody>
          <a:bodyPr wrap="none">
            <a:spAutoFit/>
          </a:bodyPr>
          <a:lstStyle/>
          <a:p>
            <a:pPr algn="ctr"/>
            <a:r>
              <a:rPr lang="zh-CN" altLang="en-US" sz="1400">
                <a:solidFill>
                  <a:schemeClr val="bg1"/>
                </a:solidFill>
              </a:rPr>
              <a:t>价格</a:t>
            </a:r>
            <a:r>
              <a:rPr lang="en-US" altLang="zh-CN" sz="1400">
                <a:solidFill>
                  <a:schemeClr val="bg1"/>
                </a:solidFill>
              </a:rPr>
              <a:t>/</a:t>
            </a:r>
            <a:r>
              <a:rPr lang="zh-CN" altLang="en-US" sz="1400">
                <a:solidFill>
                  <a:schemeClr val="bg1"/>
                </a:solidFill>
              </a:rPr>
              <a:t>转换因子</a:t>
            </a:r>
          </a:p>
        </p:txBody>
      </p:sp>
      <p:sp>
        <p:nvSpPr>
          <p:cNvPr id="43021" name="TextBox 2"/>
          <p:cNvSpPr txBox="1">
            <a:spLocks noChangeArrowheads="1"/>
          </p:cNvSpPr>
          <p:nvPr/>
        </p:nvSpPr>
        <p:spPr bwMode="auto">
          <a:xfrm>
            <a:off x="6786563" y="5103813"/>
            <a:ext cx="722312" cy="307975"/>
          </a:xfrm>
          <a:prstGeom prst="rect">
            <a:avLst/>
          </a:prstGeom>
          <a:noFill/>
          <a:ln w="9525">
            <a:noFill/>
            <a:miter lim="800000"/>
            <a:headEnd/>
            <a:tailEnd/>
          </a:ln>
        </p:spPr>
        <p:txBody>
          <a:bodyPr wrap="none">
            <a:spAutoFit/>
          </a:bodyPr>
          <a:lstStyle/>
          <a:p>
            <a:pPr algn="ctr"/>
            <a:r>
              <a:rPr lang="zh-CN" altLang="en-US" sz="1400">
                <a:solidFill>
                  <a:schemeClr val="bg1"/>
                </a:solidFill>
              </a:rPr>
              <a:t>收益率</a:t>
            </a:r>
          </a:p>
        </p:txBody>
      </p:sp>
      <p:sp>
        <p:nvSpPr>
          <p:cNvPr id="14"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40</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副标题 2"/>
          <p:cNvSpPr>
            <a:spLocks noGrp="1"/>
          </p:cNvSpPr>
          <p:nvPr>
            <p:ph type="subTitle" idx="1"/>
          </p:nvPr>
        </p:nvSpPr>
        <p:spPr>
          <a:xfrm>
            <a:off x="228600" y="914400"/>
            <a:ext cx="8610600" cy="5181600"/>
          </a:xfrm>
        </p:spPr>
        <p:txBody>
          <a:bodyPr/>
          <a:lstStyle/>
          <a:p>
            <a:pPr algn="l"/>
            <a:r>
              <a:rPr lang="en-US" altLang="zh-CN" smtClean="0">
                <a:solidFill>
                  <a:schemeClr val="bg1"/>
                </a:solidFill>
                <a:ea typeface="宋体" charset="-122"/>
              </a:rPr>
              <a:t>14</a:t>
            </a:r>
            <a:r>
              <a:rPr lang="zh-CN" altLang="en-US" smtClean="0">
                <a:solidFill>
                  <a:schemeClr val="bg1"/>
                </a:solidFill>
                <a:ea typeface="宋体" charset="-122"/>
              </a:rPr>
              <a:t>、</a:t>
            </a:r>
            <a:r>
              <a:rPr lang="zh-CN" altLang="zh-CN" smtClean="0">
                <a:solidFill>
                  <a:schemeClr val="bg1"/>
                </a:solidFill>
                <a:ea typeface="宋体" charset="-122"/>
              </a:rPr>
              <a:t>国债期货价格的定价</a:t>
            </a:r>
          </a:p>
          <a:p>
            <a:pPr algn="l"/>
            <a:r>
              <a:rPr lang="en-US" altLang="zh-CN" b="0" smtClean="0">
                <a:solidFill>
                  <a:schemeClr val="bg1"/>
                </a:solidFill>
                <a:ea typeface="宋体" charset="-122"/>
              </a:rPr>
              <a:t>     </a:t>
            </a:r>
            <a:r>
              <a:rPr lang="zh-CN" altLang="zh-CN" b="0" smtClean="0">
                <a:solidFill>
                  <a:schemeClr val="bg1"/>
                </a:solidFill>
                <a:ea typeface="宋体" charset="-122"/>
              </a:rPr>
              <a:t>利用无套利方程对国债期货定价，可以得到方程：</a:t>
            </a:r>
          </a:p>
          <a:p>
            <a:pPr algn="l"/>
            <a:r>
              <a:rPr lang="en-US" altLang="zh-CN" b="0" smtClean="0">
                <a:solidFill>
                  <a:schemeClr val="bg1"/>
                </a:solidFill>
                <a:ea typeface="宋体" charset="-122"/>
              </a:rPr>
              <a:t>f=</a:t>
            </a:r>
            <a:r>
              <a:rPr lang="zh-CN" altLang="zh-CN" b="0" smtClean="0">
                <a:solidFill>
                  <a:schemeClr val="bg1"/>
                </a:solidFill>
                <a:ea typeface="宋体" charset="-122"/>
              </a:rPr>
              <a:t>（</a:t>
            </a:r>
            <a:r>
              <a:rPr lang="en-US" altLang="zh-CN" b="0" smtClean="0">
                <a:solidFill>
                  <a:schemeClr val="bg1"/>
                </a:solidFill>
                <a:ea typeface="宋体" charset="-122"/>
              </a:rPr>
              <a:t>s+ai</a:t>
            </a:r>
            <a:r>
              <a:rPr lang="zh-CN" altLang="zh-CN" b="0" smtClean="0">
                <a:solidFill>
                  <a:schemeClr val="bg1"/>
                </a:solidFill>
                <a:ea typeface="宋体" charset="-122"/>
              </a:rPr>
              <a:t>）</a:t>
            </a:r>
            <a:r>
              <a:rPr lang="en-US" altLang="zh-CN" b="0" smtClean="0">
                <a:solidFill>
                  <a:schemeClr val="bg1"/>
                </a:solidFill>
                <a:ea typeface="宋体" charset="-122"/>
              </a:rPr>
              <a:t>*</a:t>
            </a:r>
            <a:r>
              <a:rPr lang="zh-CN" altLang="zh-CN" b="0" smtClean="0">
                <a:solidFill>
                  <a:schemeClr val="bg1"/>
                </a:solidFill>
                <a:ea typeface="宋体" charset="-122"/>
              </a:rPr>
              <a:t>（</a:t>
            </a:r>
            <a:r>
              <a:rPr lang="en-US" altLang="zh-CN" b="0" smtClean="0">
                <a:solidFill>
                  <a:schemeClr val="bg1"/>
                </a:solidFill>
                <a:ea typeface="宋体" charset="-122"/>
              </a:rPr>
              <a:t>1+R</a:t>
            </a:r>
            <a:r>
              <a:rPr lang="zh-CN" altLang="zh-CN" b="0" smtClean="0">
                <a:solidFill>
                  <a:schemeClr val="bg1"/>
                </a:solidFill>
                <a:ea typeface="宋体" charset="-122"/>
              </a:rPr>
              <a:t>）</a:t>
            </a:r>
            <a:r>
              <a:rPr lang="en-US" altLang="zh-CN" b="0" smtClean="0">
                <a:solidFill>
                  <a:schemeClr val="bg1"/>
                </a:solidFill>
                <a:ea typeface="宋体" charset="-122"/>
              </a:rPr>
              <a:t>-C-AI</a:t>
            </a:r>
            <a:endParaRPr lang="zh-CN" altLang="zh-CN" b="0" smtClean="0">
              <a:solidFill>
                <a:schemeClr val="bg1"/>
              </a:solidFill>
              <a:ea typeface="宋体" charset="-122"/>
            </a:endParaRPr>
          </a:p>
          <a:p>
            <a:pPr algn="l"/>
            <a:r>
              <a:rPr lang="en-US" altLang="zh-CN" b="0" smtClean="0">
                <a:solidFill>
                  <a:schemeClr val="bg1"/>
                </a:solidFill>
                <a:ea typeface="宋体" charset="-122"/>
              </a:rPr>
              <a:t>f</a:t>
            </a:r>
            <a:r>
              <a:rPr lang="zh-CN" altLang="zh-CN" b="0" smtClean="0">
                <a:solidFill>
                  <a:schemeClr val="bg1"/>
                </a:solidFill>
                <a:ea typeface="宋体" charset="-122"/>
              </a:rPr>
              <a:t>：最便宜交割债券期货当前时刻的“合理“报价；</a:t>
            </a:r>
          </a:p>
          <a:p>
            <a:pPr algn="l"/>
            <a:r>
              <a:rPr lang="en-US" altLang="zh-CN" b="0" smtClean="0">
                <a:solidFill>
                  <a:schemeClr val="bg1"/>
                </a:solidFill>
                <a:ea typeface="宋体" charset="-122"/>
              </a:rPr>
              <a:t>C</a:t>
            </a:r>
            <a:r>
              <a:rPr lang="zh-CN" altLang="zh-CN" b="0" smtClean="0">
                <a:solidFill>
                  <a:schemeClr val="bg1"/>
                </a:solidFill>
                <a:ea typeface="宋体" charset="-122"/>
              </a:rPr>
              <a:t>：在期货合约存续期间支付的利息和再投资所得的终值；</a:t>
            </a:r>
          </a:p>
          <a:p>
            <a:pPr algn="l"/>
            <a:r>
              <a:rPr lang="en-US" altLang="zh-CN" b="0" smtClean="0">
                <a:solidFill>
                  <a:schemeClr val="bg1"/>
                </a:solidFill>
                <a:ea typeface="宋体" charset="-122"/>
              </a:rPr>
              <a:t>s</a:t>
            </a:r>
            <a:r>
              <a:rPr lang="zh-CN" altLang="zh-CN" b="0" smtClean="0">
                <a:solidFill>
                  <a:schemeClr val="bg1"/>
                </a:solidFill>
                <a:ea typeface="宋体" charset="-122"/>
              </a:rPr>
              <a:t>：最便宜交割债券现在的价格；</a:t>
            </a:r>
          </a:p>
          <a:p>
            <a:pPr algn="l"/>
            <a:r>
              <a:rPr lang="en-US" altLang="zh-CN" b="0" smtClean="0">
                <a:solidFill>
                  <a:schemeClr val="bg1"/>
                </a:solidFill>
                <a:ea typeface="宋体" charset="-122"/>
              </a:rPr>
              <a:t>ai</a:t>
            </a:r>
            <a:r>
              <a:rPr lang="zh-CN" altLang="zh-CN" b="0" smtClean="0">
                <a:solidFill>
                  <a:schemeClr val="bg1"/>
                </a:solidFill>
                <a:ea typeface="宋体" charset="-122"/>
              </a:rPr>
              <a:t>：当前时刻债券的累计利息；</a:t>
            </a:r>
          </a:p>
          <a:p>
            <a:pPr algn="l"/>
            <a:r>
              <a:rPr lang="en-US" altLang="zh-CN" b="0" smtClean="0">
                <a:solidFill>
                  <a:schemeClr val="bg1"/>
                </a:solidFill>
                <a:ea typeface="宋体" charset="-122"/>
              </a:rPr>
              <a:t>AI</a:t>
            </a:r>
            <a:r>
              <a:rPr lang="zh-CN" altLang="zh-CN" b="0" smtClean="0">
                <a:solidFill>
                  <a:schemeClr val="bg1"/>
                </a:solidFill>
                <a:ea typeface="宋体" charset="-122"/>
              </a:rPr>
              <a:t>：在期货合约到期时刻最便宜交割债券的累计利息；</a:t>
            </a:r>
          </a:p>
          <a:p>
            <a:pPr algn="l"/>
            <a:r>
              <a:rPr lang="en-US" altLang="zh-CN" b="0" smtClean="0">
                <a:solidFill>
                  <a:schemeClr val="bg1"/>
                </a:solidFill>
                <a:ea typeface="宋体" charset="-122"/>
              </a:rPr>
              <a:t>R</a:t>
            </a:r>
            <a:r>
              <a:rPr lang="zh-CN" altLang="zh-CN" b="0" smtClean="0">
                <a:solidFill>
                  <a:schemeClr val="bg1"/>
                </a:solidFill>
                <a:ea typeface="宋体" charset="-122"/>
              </a:rPr>
              <a:t>：无风险收益率（复利）；</a:t>
            </a:r>
          </a:p>
          <a:p>
            <a:pPr algn="l"/>
            <a:r>
              <a:rPr lang="en-US" altLang="zh-CN" b="0" smtClean="0">
                <a:solidFill>
                  <a:schemeClr val="bg1"/>
                </a:solidFill>
                <a:ea typeface="宋体" charset="-122"/>
              </a:rPr>
              <a:t>      </a:t>
            </a:r>
            <a:r>
              <a:rPr lang="zh-CN" altLang="zh-CN" b="0" smtClean="0">
                <a:solidFill>
                  <a:schemeClr val="bg1"/>
                </a:solidFill>
                <a:ea typeface="宋体" charset="-122"/>
              </a:rPr>
              <a:t>由于国债期货价格标的是理论标准债券，而不是最偏宜交割债券，因此需要转换因子来做调整：</a:t>
            </a:r>
          </a:p>
          <a:p>
            <a:pPr algn="l"/>
            <a:r>
              <a:rPr lang="zh-CN" altLang="zh-CN" b="0" smtClean="0">
                <a:solidFill>
                  <a:schemeClr val="bg1"/>
                </a:solidFill>
                <a:ea typeface="宋体" charset="-122"/>
              </a:rPr>
              <a:t>国债期货的报价</a:t>
            </a:r>
            <a:r>
              <a:rPr lang="en-US" altLang="zh-CN" b="0" smtClean="0">
                <a:solidFill>
                  <a:schemeClr val="bg1"/>
                </a:solidFill>
                <a:ea typeface="宋体" charset="-122"/>
              </a:rPr>
              <a:t>F=f/</a:t>
            </a:r>
            <a:r>
              <a:rPr lang="zh-CN" altLang="zh-CN" b="0" smtClean="0">
                <a:solidFill>
                  <a:schemeClr val="bg1"/>
                </a:solidFill>
                <a:ea typeface="宋体" charset="-122"/>
              </a:rPr>
              <a:t>转换因子</a:t>
            </a:r>
          </a:p>
          <a:p>
            <a:pPr algn="l"/>
            <a:endParaRPr lang="en-US" altLang="zh-CN" smtClean="0">
              <a:solidFill>
                <a:schemeClr val="bg1"/>
              </a:solidFill>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41</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副标题 2"/>
          <p:cNvSpPr>
            <a:spLocks noGrp="1"/>
          </p:cNvSpPr>
          <p:nvPr>
            <p:ph type="subTitle" idx="1"/>
          </p:nvPr>
        </p:nvSpPr>
        <p:spPr>
          <a:xfrm>
            <a:off x="228600" y="914400"/>
            <a:ext cx="8610600" cy="5181600"/>
          </a:xfrm>
        </p:spPr>
        <p:txBody>
          <a:bodyPr/>
          <a:lstStyle/>
          <a:p>
            <a:pPr algn="l"/>
            <a:r>
              <a:rPr lang="zh-CN" altLang="zh-CN" b="0" smtClean="0">
                <a:solidFill>
                  <a:schemeClr val="bg1"/>
                </a:solidFill>
                <a:ea typeface="宋体" charset="-122"/>
              </a:rPr>
              <a:t>举例：</a:t>
            </a:r>
          </a:p>
          <a:p>
            <a:pPr algn="l"/>
            <a:endParaRPr lang="en-US" altLang="zh-CN" b="0" smtClean="0">
              <a:solidFill>
                <a:schemeClr val="bg1"/>
              </a:solidFill>
              <a:ea typeface="宋体" charset="-122"/>
            </a:endParaRPr>
          </a:p>
          <a:p>
            <a:pPr algn="l"/>
            <a:endParaRPr lang="en-US" altLang="zh-CN" b="0" smtClean="0">
              <a:solidFill>
                <a:schemeClr val="bg1"/>
              </a:solidFill>
              <a:ea typeface="宋体" charset="-122"/>
            </a:endParaRPr>
          </a:p>
          <a:p>
            <a:pPr algn="l"/>
            <a:endParaRPr lang="en-US" altLang="zh-CN" b="0" smtClean="0">
              <a:solidFill>
                <a:schemeClr val="bg1"/>
              </a:solidFill>
              <a:ea typeface="宋体" charset="-122"/>
            </a:endParaRPr>
          </a:p>
          <a:p>
            <a:pPr algn="l"/>
            <a:endParaRPr lang="en-US" altLang="zh-CN" b="0" smtClean="0">
              <a:solidFill>
                <a:schemeClr val="bg1"/>
              </a:solidFill>
              <a:ea typeface="宋体" charset="-122"/>
            </a:endParaRPr>
          </a:p>
          <a:p>
            <a:pPr algn="l"/>
            <a:endParaRPr lang="en-US" altLang="zh-CN" b="0" smtClean="0">
              <a:solidFill>
                <a:schemeClr val="bg1"/>
              </a:solidFill>
              <a:ea typeface="宋体" charset="-122"/>
            </a:endParaRPr>
          </a:p>
          <a:p>
            <a:pPr algn="l"/>
            <a:endParaRPr lang="en-US" altLang="zh-CN" b="0" smtClean="0">
              <a:solidFill>
                <a:schemeClr val="bg1"/>
              </a:solidFill>
              <a:ea typeface="宋体" charset="-122"/>
            </a:endParaRPr>
          </a:p>
          <a:p>
            <a:pPr algn="l"/>
            <a:r>
              <a:rPr lang="en-US" altLang="zh-CN" b="0" smtClean="0">
                <a:solidFill>
                  <a:schemeClr val="bg1"/>
                </a:solidFill>
                <a:ea typeface="宋体" charset="-122"/>
              </a:rPr>
              <a:t>      </a:t>
            </a:r>
            <a:r>
              <a:rPr lang="zh-CN" altLang="zh-CN" b="0" smtClean="0">
                <a:solidFill>
                  <a:schemeClr val="bg1"/>
                </a:solidFill>
                <a:ea typeface="宋体" charset="-122"/>
              </a:rPr>
              <a:t>假定某一国债期货合约，已知最便宜交割债券的息票利率为</a:t>
            </a:r>
            <a:r>
              <a:rPr lang="en-US" altLang="zh-CN" b="0" smtClean="0">
                <a:solidFill>
                  <a:schemeClr val="bg1"/>
                </a:solidFill>
                <a:ea typeface="宋体" charset="-122"/>
              </a:rPr>
              <a:t>10%</a:t>
            </a:r>
            <a:r>
              <a:rPr lang="zh-CN" altLang="zh-CN" b="0" smtClean="0">
                <a:solidFill>
                  <a:schemeClr val="bg1"/>
                </a:solidFill>
                <a:ea typeface="宋体" charset="-122"/>
              </a:rPr>
              <a:t>，转换因子为</a:t>
            </a:r>
            <a:r>
              <a:rPr lang="en-US" altLang="zh-CN" b="0" smtClean="0">
                <a:solidFill>
                  <a:schemeClr val="bg1"/>
                </a:solidFill>
                <a:ea typeface="宋体" charset="-122"/>
              </a:rPr>
              <a:t>1.2000</a:t>
            </a:r>
            <a:r>
              <a:rPr lang="zh-CN" altLang="zh-CN" b="0" smtClean="0">
                <a:solidFill>
                  <a:schemeClr val="bg1"/>
                </a:solidFill>
                <a:ea typeface="宋体" charset="-122"/>
              </a:rPr>
              <a:t>，每半年付息一次，国债期货合约存续期还有</a:t>
            </a:r>
            <a:r>
              <a:rPr lang="en-US" altLang="zh-CN" b="0" smtClean="0">
                <a:solidFill>
                  <a:schemeClr val="bg1"/>
                </a:solidFill>
                <a:ea typeface="宋体" charset="-122"/>
              </a:rPr>
              <a:t>270</a:t>
            </a:r>
            <a:r>
              <a:rPr lang="zh-CN" altLang="zh-CN" b="0" smtClean="0">
                <a:solidFill>
                  <a:schemeClr val="bg1"/>
                </a:solidFill>
                <a:ea typeface="宋体" charset="-122"/>
              </a:rPr>
              <a:t>天。（如上图所示）上次付息在</a:t>
            </a:r>
            <a:r>
              <a:rPr lang="en-US" altLang="zh-CN" b="0" smtClean="0">
                <a:solidFill>
                  <a:schemeClr val="bg1"/>
                </a:solidFill>
                <a:ea typeface="宋体" charset="-122"/>
              </a:rPr>
              <a:t>60</a:t>
            </a:r>
            <a:r>
              <a:rPr lang="zh-CN" altLang="zh-CN" b="0" smtClean="0">
                <a:solidFill>
                  <a:schemeClr val="bg1"/>
                </a:solidFill>
                <a:ea typeface="宋体" charset="-122"/>
              </a:rPr>
              <a:t>天前，下次付息还有</a:t>
            </a:r>
            <a:r>
              <a:rPr lang="en-US" altLang="zh-CN" b="0" smtClean="0">
                <a:solidFill>
                  <a:schemeClr val="bg1"/>
                </a:solidFill>
                <a:ea typeface="宋体" charset="-122"/>
              </a:rPr>
              <a:t>122</a:t>
            </a:r>
            <a:r>
              <a:rPr lang="zh-CN" altLang="zh-CN" b="0" smtClean="0">
                <a:solidFill>
                  <a:schemeClr val="bg1"/>
                </a:solidFill>
                <a:ea typeface="宋体" charset="-122"/>
              </a:rPr>
              <a:t>天，下下次付息在</a:t>
            </a:r>
            <a:r>
              <a:rPr lang="en-US" altLang="zh-CN" b="0" smtClean="0">
                <a:solidFill>
                  <a:schemeClr val="bg1"/>
                </a:solidFill>
                <a:ea typeface="宋体" charset="-122"/>
              </a:rPr>
              <a:t>305</a:t>
            </a:r>
            <a:r>
              <a:rPr lang="zh-CN" altLang="zh-CN" b="0" smtClean="0">
                <a:solidFill>
                  <a:schemeClr val="bg1"/>
                </a:solidFill>
                <a:ea typeface="宋体" charset="-122"/>
              </a:rPr>
              <a:t>天之后。利率期限结构是平的，年利率也为</a:t>
            </a:r>
            <a:r>
              <a:rPr lang="en-US" altLang="zh-CN" b="0" smtClean="0">
                <a:solidFill>
                  <a:schemeClr val="bg1"/>
                </a:solidFill>
                <a:ea typeface="宋体" charset="-122"/>
              </a:rPr>
              <a:t>10%</a:t>
            </a:r>
            <a:r>
              <a:rPr lang="zh-CN" altLang="zh-CN" b="0" smtClean="0">
                <a:solidFill>
                  <a:schemeClr val="bg1"/>
                </a:solidFill>
                <a:ea typeface="宋体" charset="-122"/>
              </a:rPr>
              <a:t>（连续复利）。假定当前债券的报价为</a:t>
            </a:r>
            <a:r>
              <a:rPr lang="en-US" altLang="zh-CN" b="0" smtClean="0">
                <a:solidFill>
                  <a:schemeClr val="bg1"/>
                </a:solidFill>
                <a:ea typeface="宋体" charset="-122"/>
              </a:rPr>
              <a:t>100</a:t>
            </a:r>
            <a:r>
              <a:rPr lang="zh-CN" altLang="zh-CN" b="0" smtClean="0">
                <a:solidFill>
                  <a:schemeClr val="bg1"/>
                </a:solidFill>
                <a:ea typeface="宋体" charset="-122"/>
              </a:rPr>
              <a:t>。</a:t>
            </a:r>
          </a:p>
          <a:p>
            <a:pPr algn="l"/>
            <a:endParaRPr lang="zh-CN" altLang="en-US" b="0" smtClean="0">
              <a:solidFill>
                <a:schemeClr val="bg1"/>
              </a:solidFill>
              <a:ea typeface="宋体" charset="-122"/>
            </a:endParaRPr>
          </a:p>
        </p:txBody>
      </p:sp>
      <p:pic>
        <p:nvPicPr>
          <p:cNvPr id="45059" name="Picture 1" descr="C:\Users\Administrator\AppData\Roaming\Tencent\Users\524403683\QQ\WinTemp\RichOle\9%MN1BVKS24MB4$9)8Q7ZTX.jpg"/>
          <p:cNvPicPr>
            <a:picLocks noChangeAspect="1" noChangeArrowheads="1"/>
          </p:cNvPicPr>
          <p:nvPr/>
        </p:nvPicPr>
        <p:blipFill>
          <a:blip r:embed="rId2"/>
          <a:srcRect/>
          <a:stretch>
            <a:fillRect/>
          </a:stretch>
        </p:blipFill>
        <p:spPr bwMode="auto">
          <a:xfrm>
            <a:off x="228600" y="1447800"/>
            <a:ext cx="5676900" cy="1609725"/>
          </a:xfrm>
          <a:prstGeom prst="rect">
            <a:avLst/>
          </a:prstGeom>
          <a:noFill/>
          <a:ln w="9525">
            <a:noFill/>
            <a:miter lim="800000"/>
            <a:headEnd/>
            <a:tailEnd/>
          </a:ln>
        </p:spPr>
      </p:pic>
      <p:sp>
        <p:nvSpPr>
          <p:cNvPr id="4"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42</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副标题 2"/>
          <p:cNvSpPr>
            <a:spLocks noGrp="1"/>
          </p:cNvSpPr>
          <p:nvPr>
            <p:ph type="subTitle" idx="1"/>
          </p:nvPr>
        </p:nvSpPr>
        <p:spPr>
          <a:xfrm>
            <a:off x="228600" y="914400"/>
            <a:ext cx="8610600" cy="5181600"/>
          </a:xfrm>
        </p:spPr>
        <p:txBody>
          <a:bodyPr/>
          <a:lstStyle/>
          <a:p>
            <a:pPr algn="l"/>
            <a:r>
              <a:rPr lang="zh-CN" altLang="zh-CN" b="0" smtClean="0">
                <a:solidFill>
                  <a:schemeClr val="bg1"/>
                </a:solidFill>
                <a:ea typeface="宋体" charset="-122"/>
              </a:rPr>
              <a:t>债券的现货价格为：</a:t>
            </a:r>
          </a:p>
          <a:p>
            <a:pPr algn="l"/>
            <a:r>
              <a:rPr lang="en-US" altLang="zh-CN" b="0" smtClean="0">
                <a:solidFill>
                  <a:schemeClr val="bg1"/>
                </a:solidFill>
                <a:ea typeface="宋体" charset="-122"/>
              </a:rPr>
              <a:t>100+10%*100/2*60/182=121.648</a:t>
            </a:r>
            <a:endParaRPr lang="zh-CN" altLang="zh-CN" b="0" smtClean="0">
              <a:solidFill>
                <a:schemeClr val="bg1"/>
              </a:solidFill>
              <a:ea typeface="宋体" charset="-122"/>
            </a:endParaRPr>
          </a:p>
          <a:p>
            <a:pPr algn="l"/>
            <a:r>
              <a:rPr lang="en-US" altLang="zh-CN" b="0" smtClean="0">
                <a:solidFill>
                  <a:schemeClr val="bg1"/>
                </a:solidFill>
                <a:ea typeface="宋体" charset="-122"/>
              </a:rPr>
              <a:t>122</a:t>
            </a:r>
            <a:r>
              <a:rPr lang="zh-CN" altLang="zh-CN" b="0" smtClean="0">
                <a:solidFill>
                  <a:schemeClr val="bg1"/>
                </a:solidFill>
                <a:ea typeface="宋体" charset="-122"/>
              </a:rPr>
              <a:t>天后收到利息</a:t>
            </a:r>
            <a:r>
              <a:rPr lang="en-US" altLang="zh-CN" b="0" smtClean="0">
                <a:solidFill>
                  <a:schemeClr val="bg1"/>
                </a:solidFill>
                <a:ea typeface="宋体" charset="-122"/>
              </a:rPr>
              <a:t>10%*100/2=5</a:t>
            </a:r>
            <a:r>
              <a:rPr lang="zh-CN" altLang="zh-CN" b="0" smtClean="0">
                <a:solidFill>
                  <a:schemeClr val="bg1"/>
                </a:solidFill>
                <a:ea typeface="宋体" charset="-122"/>
              </a:rPr>
              <a:t>的现值为：</a:t>
            </a:r>
          </a:p>
          <a:p>
            <a:pPr algn="l"/>
            <a:r>
              <a:rPr lang="en-US" altLang="zh-CN" b="0" smtClean="0">
                <a:solidFill>
                  <a:schemeClr val="bg1"/>
                </a:solidFill>
                <a:ea typeface="宋体" charset="-122"/>
              </a:rPr>
              <a:t>5e</a:t>
            </a:r>
            <a:r>
              <a:rPr lang="en-US" altLang="zh-CN" b="0" baseline="30000" smtClean="0">
                <a:solidFill>
                  <a:schemeClr val="bg1"/>
                </a:solidFill>
                <a:ea typeface="宋体" charset="-122"/>
              </a:rPr>
              <a:t>-122/365*10%</a:t>
            </a:r>
            <a:r>
              <a:rPr lang="en-US" altLang="zh-CN" b="0" smtClean="0">
                <a:solidFill>
                  <a:schemeClr val="bg1"/>
                </a:solidFill>
                <a:ea typeface="宋体" charset="-122"/>
              </a:rPr>
              <a:t>=4.836</a:t>
            </a:r>
            <a:endParaRPr lang="zh-CN" altLang="zh-CN" b="0" smtClean="0">
              <a:solidFill>
                <a:schemeClr val="bg1"/>
              </a:solidFill>
              <a:ea typeface="宋体" charset="-122"/>
            </a:endParaRPr>
          </a:p>
          <a:p>
            <a:pPr algn="l"/>
            <a:r>
              <a:rPr lang="zh-CN" altLang="zh-CN" b="0" smtClean="0">
                <a:solidFill>
                  <a:schemeClr val="bg1"/>
                </a:solidFill>
                <a:ea typeface="宋体" charset="-122"/>
              </a:rPr>
              <a:t>最便宜交割债券的远期全价为：</a:t>
            </a:r>
          </a:p>
          <a:p>
            <a:pPr algn="l"/>
            <a:r>
              <a:rPr lang="zh-CN" altLang="zh-CN" b="0" smtClean="0">
                <a:solidFill>
                  <a:schemeClr val="bg1"/>
                </a:solidFill>
                <a:ea typeface="宋体" charset="-122"/>
              </a:rPr>
              <a:t>（</a:t>
            </a:r>
            <a:r>
              <a:rPr lang="en-US" altLang="zh-CN" b="0" smtClean="0">
                <a:solidFill>
                  <a:schemeClr val="bg1"/>
                </a:solidFill>
                <a:ea typeface="宋体" charset="-122"/>
              </a:rPr>
              <a:t>121.648-4.836</a:t>
            </a:r>
            <a:r>
              <a:rPr lang="zh-CN" altLang="zh-CN" b="0" smtClean="0">
                <a:solidFill>
                  <a:schemeClr val="bg1"/>
                </a:solidFill>
                <a:ea typeface="宋体" charset="-122"/>
              </a:rPr>
              <a:t>）</a:t>
            </a:r>
            <a:r>
              <a:rPr lang="en-US" altLang="zh-CN" b="0" smtClean="0">
                <a:solidFill>
                  <a:schemeClr val="bg1"/>
                </a:solidFill>
                <a:ea typeface="宋体" charset="-122"/>
              </a:rPr>
              <a:t>e</a:t>
            </a:r>
            <a:r>
              <a:rPr lang="en-US" altLang="zh-CN" b="0" baseline="30000" smtClean="0">
                <a:solidFill>
                  <a:schemeClr val="bg1"/>
                </a:solidFill>
                <a:ea typeface="宋体" charset="-122"/>
              </a:rPr>
              <a:t>270/365*10%</a:t>
            </a:r>
            <a:r>
              <a:rPr lang="en-US" altLang="zh-CN" b="0" smtClean="0">
                <a:solidFill>
                  <a:schemeClr val="bg1"/>
                </a:solidFill>
                <a:ea typeface="宋体" charset="-122"/>
              </a:rPr>
              <a:t>=125.780</a:t>
            </a:r>
            <a:endParaRPr lang="zh-CN" altLang="zh-CN" b="0" smtClean="0">
              <a:solidFill>
                <a:schemeClr val="bg1"/>
              </a:solidFill>
              <a:ea typeface="宋体" charset="-122"/>
            </a:endParaRPr>
          </a:p>
          <a:p>
            <a:pPr algn="l"/>
            <a:r>
              <a:rPr lang="zh-CN" altLang="zh-CN" b="0" smtClean="0">
                <a:solidFill>
                  <a:schemeClr val="bg1"/>
                </a:solidFill>
                <a:ea typeface="宋体" charset="-122"/>
              </a:rPr>
              <a:t>远期净价为：</a:t>
            </a:r>
          </a:p>
          <a:p>
            <a:pPr algn="l"/>
            <a:r>
              <a:rPr lang="en-US" altLang="zh-CN" b="0" smtClean="0">
                <a:solidFill>
                  <a:schemeClr val="bg1"/>
                </a:solidFill>
                <a:ea typeface="宋体" charset="-122"/>
              </a:rPr>
              <a:t>125.780-10%*100/2*148/183=121.736</a:t>
            </a:r>
            <a:endParaRPr lang="zh-CN" altLang="zh-CN" b="0" smtClean="0">
              <a:solidFill>
                <a:schemeClr val="bg1"/>
              </a:solidFill>
              <a:ea typeface="宋体" charset="-122"/>
            </a:endParaRPr>
          </a:p>
          <a:p>
            <a:pPr algn="l"/>
            <a:r>
              <a:rPr lang="zh-CN" altLang="zh-CN" b="0" smtClean="0">
                <a:solidFill>
                  <a:schemeClr val="bg1"/>
                </a:solidFill>
                <a:ea typeface="宋体" charset="-122"/>
              </a:rPr>
              <a:t>期货合约的</a:t>
            </a:r>
            <a:r>
              <a:rPr lang="zh-CN" altLang="en-US" b="0" smtClean="0">
                <a:solidFill>
                  <a:schemeClr val="bg1"/>
                </a:solidFill>
                <a:ea typeface="宋体" charset="-122"/>
              </a:rPr>
              <a:t>“合理”</a:t>
            </a:r>
            <a:r>
              <a:rPr lang="zh-CN" altLang="zh-CN" b="0" smtClean="0">
                <a:solidFill>
                  <a:schemeClr val="bg1"/>
                </a:solidFill>
                <a:ea typeface="宋体" charset="-122"/>
              </a:rPr>
              <a:t>报价为：</a:t>
            </a:r>
          </a:p>
          <a:p>
            <a:pPr algn="l"/>
            <a:r>
              <a:rPr lang="en-US" altLang="zh-CN" b="0" smtClean="0">
                <a:solidFill>
                  <a:schemeClr val="bg1"/>
                </a:solidFill>
                <a:ea typeface="宋体" charset="-122"/>
              </a:rPr>
              <a:t>121.736/1.2000=101.447</a:t>
            </a:r>
            <a:endParaRPr lang="zh-CN" altLang="zh-CN" b="0" smtClean="0">
              <a:solidFill>
                <a:schemeClr val="bg1"/>
              </a:solidFill>
              <a:ea typeface="宋体" charset="-122"/>
            </a:endParaRPr>
          </a:p>
          <a:p>
            <a:pPr algn="l"/>
            <a:endParaRPr lang="zh-CN" altLang="en-US" smtClean="0">
              <a:solidFill>
                <a:schemeClr val="bg1"/>
              </a:solidFill>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43</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副标题 2"/>
          <p:cNvSpPr>
            <a:spLocks noGrp="1"/>
          </p:cNvSpPr>
          <p:nvPr>
            <p:ph type="subTitle" idx="1"/>
          </p:nvPr>
        </p:nvSpPr>
        <p:spPr>
          <a:xfrm>
            <a:off x="228600" y="914400"/>
            <a:ext cx="8610600" cy="5181600"/>
          </a:xfrm>
        </p:spPr>
        <p:txBody>
          <a:bodyPr/>
          <a:lstStyle/>
          <a:p>
            <a:pPr algn="l"/>
            <a:r>
              <a:rPr lang="en-US" altLang="zh-CN" smtClean="0">
                <a:solidFill>
                  <a:schemeClr val="bg1"/>
                </a:solidFill>
                <a:ea typeface="宋体" charset="-122"/>
              </a:rPr>
              <a:t>15</a:t>
            </a:r>
            <a:r>
              <a:rPr lang="zh-CN" altLang="en-US" smtClean="0">
                <a:solidFill>
                  <a:schemeClr val="bg1"/>
                </a:solidFill>
                <a:ea typeface="宋体" charset="-122"/>
              </a:rPr>
              <a:t>、国债期货价格定价的复杂性</a:t>
            </a:r>
            <a:endParaRPr lang="en-US" altLang="zh-CN" smtClean="0">
              <a:solidFill>
                <a:schemeClr val="bg1"/>
              </a:solidFill>
              <a:ea typeface="宋体" charset="-122"/>
            </a:endParaRPr>
          </a:p>
          <a:p>
            <a:pPr algn="l"/>
            <a:r>
              <a:rPr lang="en-US" altLang="zh-CN" b="0" smtClean="0">
                <a:solidFill>
                  <a:schemeClr val="bg1"/>
                </a:solidFill>
                <a:ea typeface="宋体" charset="-122"/>
              </a:rPr>
              <a:t>       </a:t>
            </a:r>
            <a:r>
              <a:rPr lang="zh-CN" altLang="zh-CN" b="0" smtClean="0">
                <a:solidFill>
                  <a:schemeClr val="bg1"/>
                </a:solidFill>
                <a:ea typeface="宋体" charset="-122"/>
              </a:rPr>
              <a:t>以上只是理论上的情况，然而现实中，债券期货十分复杂：首先，债券期货的报价方式采用固定收益市场的特有惯例；其次，期货的标的债券并不是现实的实物债券，而是理论上的名义债券，并且最便宜交割债券经常呈现变动的态势，</a:t>
            </a:r>
            <a:r>
              <a:rPr lang="zh-CN" altLang="en-US" b="0" smtClean="0">
                <a:solidFill>
                  <a:schemeClr val="bg1"/>
                </a:solidFill>
                <a:ea typeface="宋体" charset="-122"/>
              </a:rPr>
              <a:t>极端</a:t>
            </a:r>
            <a:r>
              <a:rPr lang="zh-CN" altLang="zh-CN" b="0" smtClean="0">
                <a:solidFill>
                  <a:schemeClr val="bg1"/>
                </a:solidFill>
                <a:ea typeface="宋体" charset="-122"/>
              </a:rPr>
              <a:t>时还会出现多个最便宜交割债券的情况。要想预测国债期货价格的走势，那么不仅需要分析国债供需面等情况，还必须预测最便宜交割债券的变动路径。</a:t>
            </a:r>
            <a:endParaRPr lang="en-US" altLang="zh-CN" b="0" smtClean="0">
              <a:solidFill>
                <a:schemeClr val="bg1"/>
              </a:solidFill>
              <a:ea typeface="宋体" charset="-122"/>
            </a:endParaRPr>
          </a:p>
          <a:p>
            <a:pPr algn="l"/>
            <a:r>
              <a:rPr lang="en-US" altLang="zh-CN" b="0" smtClean="0">
                <a:solidFill>
                  <a:schemeClr val="bg1"/>
                </a:solidFill>
                <a:ea typeface="宋体" charset="-122"/>
              </a:rPr>
              <a:t>       </a:t>
            </a:r>
            <a:r>
              <a:rPr lang="zh-CN" altLang="en-US" b="0" smtClean="0">
                <a:solidFill>
                  <a:schemeClr val="bg1"/>
                </a:solidFill>
                <a:ea typeface="宋体" charset="-122"/>
              </a:rPr>
              <a:t>构建收益率曲线模型是个较好的方法，</a:t>
            </a:r>
            <a:r>
              <a:rPr lang="zh-CN" altLang="zh-CN" b="0" smtClean="0">
                <a:solidFill>
                  <a:schemeClr val="bg1"/>
                </a:solidFill>
                <a:ea typeface="宋体" charset="-122"/>
              </a:rPr>
              <a:t>收益率曲线模型描述的是所有利率可能行为的模型。然而，收益率曲线模型远比描述某个股票价格或者汇率价格的模型复杂得多，原因是这涉及到整个收益率曲线的表动，不是单一变量的变化，例如每个时间点上的收益率的波动率都是不一样的。随着时间的推移，期限结构中各个利率都在发生变化，并且该曲线自身的形状也可能会发生改变。</a:t>
            </a:r>
            <a:endParaRPr lang="zh-CN" altLang="en-US" b="0" smtClean="0">
              <a:solidFill>
                <a:schemeClr val="bg1"/>
              </a:solidFill>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44</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副标题 2"/>
          <p:cNvSpPr>
            <a:spLocks noGrp="1"/>
          </p:cNvSpPr>
          <p:nvPr>
            <p:ph type="subTitle" idx="1"/>
          </p:nvPr>
        </p:nvSpPr>
        <p:spPr>
          <a:xfrm>
            <a:off x="228600" y="914400"/>
            <a:ext cx="8610600" cy="5181600"/>
          </a:xfrm>
        </p:spPr>
        <p:txBody>
          <a:bodyPr/>
          <a:lstStyle/>
          <a:p>
            <a:pPr algn="l"/>
            <a:r>
              <a:rPr lang="en-US" altLang="zh-CN" smtClean="0">
                <a:solidFill>
                  <a:schemeClr val="bg1"/>
                </a:solidFill>
                <a:ea typeface="宋体" charset="-122"/>
              </a:rPr>
              <a:t>16</a:t>
            </a:r>
            <a:r>
              <a:rPr lang="zh-CN" altLang="en-US" smtClean="0">
                <a:solidFill>
                  <a:schemeClr val="bg1"/>
                </a:solidFill>
                <a:ea typeface="宋体" charset="-122"/>
              </a:rPr>
              <a:t>、动态收益率曲线模型简介</a:t>
            </a:r>
            <a:endParaRPr lang="en-US" altLang="zh-CN" smtClean="0">
              <a:solidFill>
                <a:schemeClr val="bg1"/>
              </a:solidFill>
              <a:ea typeface="宋体" charset="-122"/>
            </a:endParaRPr>
          </a:p>
          <a:p>
            <a:pPr algn="l"/>
            <a:r>
              <a:rPr lang="en-US" altLang="zh-CN" b="0" smtClean="0">
                <a:solidFill>
                  <a:schemeClr val="bg1"/>
                </a:solidFill>
                <a:ea typeface="宋体" charset="-122"/>
              </a:rPr>
              <a:t>       </a:t>
            </a:r>
            <a:r>
              <a:rPr lang="zh-CN" altLang="zh-CN" b="0" smtClean="0">
                <a:solidFill>
                  <a:schemeClr val="bg1"/>
                </a:solidFill>
                <a:ea typeface="宋体" charset="-122"/>
              </a:rPr>
              <a:t>收益率曲线模型有很多，但大多数都有严格的假设，并且实际效果也不是很好，这里简要介绍其中的</a:t>
            </a:r>
            <a:r>
              <a:rPr lang="en-US" altLang="zh-CN" b="0" smtClean="0">
                <a:solidFill>
                  <a:schemeClr val="bg1"/>
                </a:solidFill>
                <a:ea typeface="宋体" charset="-122"/>
              </a:rPr>
              <a:t>Hull</a:t>
            </a:r>
            <a:r>
              <a:rPr lang="zh-CN" altLang="zh-CN" b="0" smtClean="0">
                <a:solidFill>
                  <a:schemeClr val="bg1"/>
                </a:solidFill>
                <a:ea typeface="宋体" charset="-122"/>
              </a:rPr>
              <a:t>和</a:t>
            </a:r>
            <a:r>
              <a:rPr lang="en-US" altLang="zh-CN" b="0" smtClean="0">
                <a:solidFill>
                  <a:schemeClr val="bg1"/>
                </a:solidFill>
                <a:ea typeface="宋体" charset="-122"/>
              </a:rPr>
              <a:t>White</a:t>
            </a:r>
            <a:r>
              <a:rPr lang="zh-CN" altLang="zh-CN" b="0" smtClean="0">
                <a:solidFill>
                  <a:schemeClr val="bg1"/>
                </a:solidFill>
                <a:ea typeface="宋体" charset="-122"/>
              </a:rPr>
              <a:t>短期利率模型，该模型是</a:t>
            </a:r>
            <a:r>
              <a:rPr lang="en-US" altLang="zh-CN" b="0" smtClean="0">
                <a:solidFill>
                  <a:schemeClr val="bg1"/>
                </a:solidFill>
                <a:ea typeface="宋体" charset="-122"/>
              </a:rPr>
              <a:t>1990</a:t>
            </a:r>
            <a:r>
              <a:rPr lang="zh-CN" altLang="zh-CN" b="0" smtClean="0">
                <a:solidFill>
                  <a:schemeClr val="bg1"/>
                </a:solidFill>
                <a:ea typeface="宋体" charset="-122"/>
              </a:rPr>
              <a:t>年</a:t>
            </a:r>
            <a:r>
              <a:rPr lang="en-US" altLang="zh-CN" b="0" smtClean="0">
                <a:solidFill>
                  <a:schemeClr val="bg1"/>
                </a:solidFill>
                <a:ea typeface="宋体" charset="-122"/>
              </a:rPr>
              <a:t>Hull</a:t>
            </a:r>
            <a:r>
              <a:rPr lang="zh-CN" altLang="zh-CN" b="0" smtClean="0">
                <a:solidFill>
                  <a:schemeClr val="bg1"/>
                </a:solidFill>
                <a:ea typeface="宋体" charset="-122"/>
              </a:rPr>
              <a:t>和</a:t>
            </a:r>
            <a:r>
              <a:rPr lang="en-US" altLang="zh-CN" b="0" smtClean="0">
                <a:solidFill>
                  <a:schemeClr val="bg1"/>
                </a:solidFill>
                <a:ea typeface="宋体" charset="-122"/>
              </a:rPr>
              <a:t>White</a:t>
            </a:r>
            <a:r>
              <a:rPr lang="zh-CN" altLang="zh-CN" b="0" smtClean="0">
                <a:solidFill>
                  <a:schemeClr val="bg1"/>
                </a:solidFill>
                <a:ea typeface="宋体" charset="-122"/>
              </a:rPr>
              <a:t>发表的</a:t>
            </a:r>
            <a:r>
              <a:rPr lang="zh-CN" altLang="en-US" b="0" smtClean="0">
                <a:solidFill>
                  <a:schemeClr val="bg1"/>
                </a:solidFill>
                <a:ea typeface="宋体" charset="-122"/>
              </a:rPr>
              <a:t>，</a:t>
            </a:r>
            <a:r>
              <a:rPr lang="zh-CN" altLang="zh-CN" b="0" smtClean="0">
                <a:solidFill>
                  <a:schemeClr val="bg1"/>
                </a:solidFill>
                <a:ea typeface="宋体" charset="-122"/>
              </a:rPr>
              <a:t>这个模型</a:t>
            </a:r>
            <a:r>
              <a:rPr lang="zh-CN" altLang="en-US" b="0" smtClean="0">
                <a:solidFill>
                  <a:schemeClr val="bg1"/>
                </a:solidFill>
                <a:ea typeface="宋体" charset="-122"/>
              </a:rPr>
              <a:t>是基于对著名的</a:t>
            </a:r>
            <a:r>
              <a:rPr lang="en-US" altLang="zh-CN" b="0" smtClean="0">
                <a:solidFill>
                  <a:schemeClr val="bg1"/>
                </a:solidFill>
                <a:ea typeface="宋体" charset="-122"/>
              </a:rPr>
              <a:t>C.I.R</a:t>
            </a:r>
            <a:r>
              <a:rPr lang="zh-CN" altLang="en-US" b="0" smtClean="0">
                <a:solidFill>
                  <a:schemeClr val="bg1"/>
                </a:solidFill>
                <a:ea typeface="宋体" charset="-122"/>
              </a:rPr>
              <a:t>模型的改进，该模型对短期收益率的变动预测效果较好</a:t>
            </a:r>
            <a:r>
              <a:rPr lang="zh-CN" altLang="zh-CN" b="0" smtClean="0">
                <a:solidFill>
                  <a:schemeClr val="bg1"/>
                </a:solidFill>
                <a:ea typeface="宋体" charset="-122"/>
              </a:rPr>
              <a:t>。</a:t>
            </a:r>
            <a:endParaRPr lang="en-US" altLang="zh-CN" b="0" smtClean="0">
              <a:solidFill>
                <a:schemeClr val="bg1"/>
              </a:solidFill>
              <a:ea typeface="宋体" charset="-122"/>
            </a:endParaRPr>
          </a:p>
          <a:p>
            <a:pPr algn="l"/>
            <a:r>
              <a:rPr lang="en-US" altLang="zh-CN" b="0" smtClean="0">
                <a:solidFill>
                  <a:schemeClr val="bg1"/>
                </a:solidFill>
                <a:ea typeface="宋体" charset="-122"/>
              </a:rPr>
              <a:t>Hull</a:t>
            </a:r>
            <a:r>
              <a:rPr lang="zh-CN" altLang="zh-CN" b="0" smtClean="0">
                <a:solidFill>
                  <a:schemeClr val="bg1"/>
                </a:solidFill>
                <a:ea typeface="宋体" charset="-122"/>
              </a:rPr>
              <a:t>和</a:t>
            </a:r>
            <a:r>
              <a:rPr lang="en-US" altLang="zh-CN" b="0" smtClean="0">
                <a:solidFill>
                  <a:schemeClr val="bg1"/>
                </a:solidFill>
                <a:ea typeface="宋体" charset="-122"/>
              </a:rPr>
              <a:t>White</a:t>
            </a:r>
            <a:r>
              <a:rPr lang="zh-CN" altLang="zh-CN" b="0" smtClean="0">
                <a:solidFill>
                  <a:schemeClr val="bg1"/>
                </a:solidFill>
                <a:ea typeface="宋体" charset="-122"/>
              </a:rPr>
              <a:t>模型的表达式为</a:t>
            </a:r>
          </a:p>
          <a:p>
            <a:pPr algn="l"/>
            <a:r>
              <a:rPr lang="en-US" altLang="zh-CN" b="0" smtClean="0">
                <a:solidFill>
                  <a:schemeClr val="bg1"/>
                </a:solidFill>
                <a:ea typeface="宋体" charset="-122"/>
              </a:rPr>
              <a:t>dr=</a:t>
            </a:r>
            <a:r>
              <a:rPr lang="zh-CN" altLang="zh-CN" b="0" smtClean="0">
                <a:solidFill>
                  <a:schemeClr val="bg1"/>
                </a:solidFill>
                <a:ea typeface="宋体" charset="-122"/>
              </a:rPr>
              <a:t>【θ（</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-α*r</a:t>
            </a:r>
            <a:r>
              <a:rPr lang="zh-CN" altLang="zh-CN" b="0" smtClean="0">
                <a:solidFill>
                  <a:schemeClr val="bg1"/>
                </a:solidFill>
                <a:ea typeface="宋体" charset="-122"/>
              </a:rPr>
              <a:t>】</a:t>
            </a:r>
            <a:r>
              <a:rPr lang="en-US" altLang="zh-CN" b="0" smtClean="0">
                <a:solidFill>
                  <a:schemeClr val="bg1"/>
                </a:solidFill>
                <a:ea typeface="宋体" charset="-122"/>
              </a:rPr>
              <a:t>*dt+</a:t>
            </a:r>
            <a:r>
              <a:rPr lang="zh-CN" altLang="zh-CN" b="0" smtClean="0">
                <a:solidFill>
                  <a:schemeClr val="bg1"/>
                </a:solidFill>
                <a:ea typeface="宋体" charset="-122"/>
              </a:rPr>
              <a:t>σ</a:t>
            </a:r>
            <a:r>
              <a:rPr lang="en-US" altLang="zh-CN" b="0" smtClean="0">
                <a:solidFill>
                  <a:schemeClr val="bg1"/>
                </a:solidFill>
                <a:ea typeface="宋体" charset="-122"/>
              </a:rPr>
              <a:t>*dz</a:t>
            </a:r>
            <a:endParaRPr lang="zh-CN" altLang="zh-CN" b="0" smtClean="0">
              <a:solidFill>
                <a:schemeClr val="bg1"/>
              </a:solidFill>
              <a:ea typeface="宋体" charset="-122"/>
            </a:endParaRPr>
          </a:p>
          <a:p>
            <a:pPr algn="l"/>
            <a:r>
              <a:rPr lang="en-US" altLang="zh-CN" b="0" smtClean="0">
                <a:solidFill>
                  <a:schemeClr val="bg1"/>
                </a:solidFill>
                <a:ea typeface="宋体" charset="-122"/>
              </a:rPr>
              <a:t>α</a:t>
            </a:r>
            <a:r>
              <a:rPr lang="zh-CN" altLang="zh-CN" b="0" smtClean="0">
                <a:solidFill>
                  <a:schemeClr val="bg1"/>
                </a:solidFill>
                <a:ea typeface="宋体" charset="-122"/>
              </a:rPr>
              <a:t>和σ均为常数，表示利率以</a:t>
            </a:r>
            <a:r>
              <a:rPr lang="en-US" altLang="zh-CN" b="0" smtClean="0">
                <a:solidFill>
                  <a:schemeClr val="bg1"/>
                </a:solidFill>
                <a:ea typeface="宋体" charset="-122"/>
              </a:rPr>
              <a:t>α</a:t>
            </a:r>
            <a:r>
              <a:rPr lang="zh-CN" altLang="zh-CN" b="0" smtClean="0">
                <a:solidFill>
                  <a:schemeClr val="bg1"/>
                </a:solidFill>
                <a:ea typeface="宋体" charset="-122"/>
              </a:rPr>
              <a:t>的速度向均值回复，σ是短期利率的瞬态标准偏差，θ（</a:t>
            </a:r>
            <a:r>
              <a:rPr lang="en-US" altLang="zh-CN" b="0" smtClean="0">
                <a:solidFill>
                  <a:schemeClr val="bg1"/>
                </a:solidFill>
                <a:ea typeface="宋体" charset="-122"/>
              </a:rPr>
              <a:t>t</a:t>
            </a:r>
            <a:r>
              <a:rPr lang="zh-CN" altLang="zh-CN" b="0" smtClean="0">
                <a:solidFill>
                  <a:schemeClr val="bg1"/>
                </a:solidFill>
                <a:ea typeface="宋体" charset="-122"/>
              </a:rPr>
              <a:t>）是为了保证模型与初始期限结构一致而选择的时间函数，定义为在</a:t>
            </a:r>
            <a:r>
              <a:rPr lang="en-US" altLang="zh-CN" b="0" smtClean="0">
                <a:solidFill>
                  <a:schemeClr val="bg1"/>
                </a:solidFill>
                <a:ea typeface="宋体" charset="-122"/>
              </a:rPr>
              <a:t>t</a:t>
            </a:r>
            <a:r>
              <a:rPr lang="zh-CN" altLang="zh-CN" b="0" smtClean="0">
                <a:solidFill>
                  <a:schemeClr val="bg1"/>
                </a:solidFill>
                <a:ea typeface="宋体" charset="-122"/>
              </a:rPr>
              <a:t>时刻</a:t>
            </a:r>
            <a:r>
              <a:rPr lang="en-US" altLang="zh-CN" b="0" smtClean="0">
                <a:solidFill>
                  <a:schemeClr val="bg1"/>
                </a:solidFill>
                <a:ea typeface="宋体" charset="-122"/>
              </a:rPr>
              <a:t>r</a:t>
            </a:r>
            <a:r>
              <a:rPr lang="zh-CN" altLang="zh-CN" b="0" smtClean="0">
                <a:solidFill>
                  <a:schemeClr val="bg1"/>
                </a:solidFill>
                <a:ea typeface="宋体" charset="-122"/>
              </a:rPr>
              <a:t>的平均运动方向，θ（</a:t>
            </a:r>
            <a:r>
              <a:rPr lang="en-US" altLang="zh-CN" b="0" smtClean="0">
                <a:solidFill>
                  <a:schemeClr val="bg1"/>
                </a:solidFill>
                <a:ea typeface="宋体" charset="-122"/>
              </a:rPr>
              <a:t>t</a:t>
            </a:r>
            <a:r>
              <a:rPr lang="zh-CN" altLang="zh-CN" b="0" smtClean="0">
                <a:solidFill>
                  <a:schemeClr val="bg1"/>
                </a:solidFill>
                <a:ea typeface="宋体" charset="-122"/>
              </a:rPr>
              <a:t>）计算公式为：</a:t>
            </a:r>
          </a:p>
          <a:p>
            <a:pPr algn="l"/>
            <a:r>
              <a:rPr lang="zh-CN" altLang="zh-CN" b="0" smtClean="0">
                <a:solidFill>
                  <a:schemeClr val="bg1"/>
                </a:solidFill>
                <a:ea typeface="宋体" charset="-122"/>
              </a:rPr>
              <a:t>θ（</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=F</a:t>
            </a:r>
            <a:r>
              <a:rPr lang="en-US" altLang="zh-CN" b="0" baseline="-2500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0</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+α *F</a:t>
            </a:r>
            <a:r>
              <a:rPr lang="zh-CN" altLang="zh-CN" b="0" smtClean="0">
                <a:solidFill>
                  <a:schemeClr val="bg1"/>
                </a:solidFill>
                <a:ea typeface="宋体" charset="-122"/>
              </a:rPr>
              <a:t>（</a:t>
            </a:r>
            <a:r>
              <a:rPr lang="en-US" altLang="zh-CN" b="0" smtClean="0">
                <a:solidFill>
                  <a:schemeClr val="bg1"/>
                </a:solidFill>
                <a:ea typeface="宋体" charset="-122"/>
              </a:rPr>
              <a:t>0</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a:t>
            </a:r>
            <a:r>
              <a:rPr lang="zh-CN" altLang="zh-CN" b="0" smtClean="0">
                <a:solidFill>
                  <a:schemeClr val="bg1"/>
                </a:solidFill>
                <a:ea typeface="宋体" charset="-122"/>
              </a:rPr>
              <a:t>σ</a:t>
            </a:r>
            <a:r>
              <a:rPr lang="en-US" altLang="zh-CN" b="0" baseline="30000" smtClean="0">
                <a:solidFill>
                  <a:schemeClr val="bg1"/>
                </a:solidFill>
                <a:ea typeface="宋体" charset="-122"/>
              </a:rPr>
              <a:t>2</a:t>
            </a:r>
            <a:r>
              <a:rPr lang="en-US" altLang="zh-CN" b="0" smtClean="0">
                <a:solidFill>
                  <a:schemeClr val="bg1"/>
                </a:solidFill>
                <a:ea typeface="宋体" charset="-122"/>
              </a:rPr>
              <a:t>/2α</a:t>
            </a:r>
            <a:r>
              <a:rPr lang="zh-CN" altLang="zh-CN" b="0" smtClean="0">
                <a:solidFill>
                  <a:schemeClr val="bg1"/>
                </a:solidFill>
                <a:ea typeface="宋体" charset="-122"/>
              </a:rPr>
              <a:t>（</a:t>
            </a:r>
            <a:r>
              <a:rPr lang="en-US" altLang="zh-CN" b="0" smtClean="0">
                <a:solidFill>
                  <a:schemeClr val="bg1"/>
                </a:solidFill>
                <a:ea typeface="宋体" charset="-122"/>
              </a:rPr>
              <a:t>1-e</a:t>
            </a:r>
            <a:r>
              <a:rPr lang="en-US" altLang="zh-CN" b="0" baseline="30000" smtClean="0">
                <a:solidFill>
                  <a:schemeClr val="bg1"/>
                </a:solidFill>
                <a:ea typeface="宋体" charset="-122"/>
              </a:rPr>
              <a:t>-2αt</a:t>
            </a:r>
            <a:r>
              <a:rPr lang="zh-CN" altLang="zh-CN" b="0" smtClean="0">
                <a:solidFill>
                  <a:schemeClr val="bg1"/>
                </a:solidFill>
                <a:ea typeface="宋体" charset="-122"/>
              </a:rPr>
              <a:t>）</a:t>
            </a:r>
          </a:p>
          <a:p>
            <a:pPr algn="l"/>
            <a:r>
              <a:rPr lang="en-US" altLang="zh-CN" b="0" smtClean="0">
                <a:solidFill>
                  <a:schemeClr val="bg1"/>
                </a:solidFill>
                <a:ea typeface="宋体" charset="-122"/>
              </a:rPr>
              <a:t>F</a:t>
            </a:r>
            <a:r>
              <a:rPr lang="zh-CN" altLang="zh-CN" b="0" smtClean="0">
                <a:solidFill>
                  <a:schemeClr val="bg1"/>
                </a:solidFill>
                <a:ea typeface="宋体" charset="-122"/>
              </a:rPr>
              <a:t>（</a:t>
            </a:r>
            <a:r>
              <a:rPr lang="en-US" altLang="zh-CN" b="0" smtClean="0">
                <a:solidFill>
                  <a:schemeClr val="bg1"/>
                </a:solidFill>
                <a:ea typeface="宋体" charset="-122"/>
              </a:rPr>
              <a:t>0</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）是在</a:t>
            </a:r>
            <a:r>
              <a:rPr lang="en-US" altLang="zh-CN" b="0" smtClean="0">
                <a:solidFill>
                  <a:schemeClr val="bg1"/>
                </a:solidFill>
                <a:ea typeface="宋体" charset="-122"/>
              </a:rPr>
              <a:t>0</a:t>
            </a:r>
            <a:r>
              <a:rPr lang="zh-CN" altLang="zh-CN" b="0" smtClean="0">
                <a:solidFill>
                  <a:schemeClr val="bg1"/>
                </a:solidFill>
                <a:ea typeface="宋体" charset="-122"/>
              </a:rPr>
              <a:t>时刻观测到的</a:t>
            </a:r>
            <a:r>
              <a:rPr lang="en-US" altLang="zh-CN" b="0" smtClean="0">
                <a:solidFill>
                  <a:schemeClr val="bg1"/>
                </a:solidFill>
                <a:ea typeface="宋体" charset="-122"/>
              </a:rPr>
              <a:t>t</a:t>
            </a:r>
            <a:r>
              <a:rPr lang="zh-CN" altLang="zh-CN" b="0" smtClean="0">
                <a:solidFill>
                  <a:schemeClr val="bg1"/>
                </a:solidFill>
                <a:ea typeface="宋体" charset="-122"/>
              </a:rPr>
              <a:t>时刻到期合约的瞬态远期利率</a:t>
            </a:r>
          </a:p>
          <a:p>
            <a:pPr algn="l"/>
            <a:r>
              <a:rPr lang="en-US" altLang="zh-CN" b="0" smtClean="0">
                <a:solidFill>
                  <a:schemeClr val="bg1"/>
                </a:solidFill>
                <a:ea typeface="宋体" charset="-122"/>
              </a:rPr>
              <a:t>F</a:t>
            </a:r>
            <a:r>
              <a:rPr lang="en-US" altLang="zh-CN" b="0" baseline="-2500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0</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）是瞬态远期利率曲线的斜率。</a:t>
            </a:r>
          </a:p>
          <a:p>
            <a:pPr algn="l"/>
            <a:r>
              <a:rPr lang="zh-CN" altLang="zh-CN" b="0" smtClean="0">
                <a:solidFill>
                  <a:schemeClr val="bg1"/>
                </a:solidFill>
                <a:ea typeface="宋体" charset="-122"/>
              </a:rPr>
              <a:t>最后一项通常很小，可以忽略，说明在</a:t>
            </a:r>
            <a:r>
              <a:rPr lang="en-US" altLang="zh-CN" b="0" smtClean="0">
                <a:solidFill>
                  <a:schemeClr val="bg1"/>
                </a:solidFill>
                <a:ea typeface="宋体" charset="-122"/>
              </a:rPr>
              <a:t>t</a:t>
            </a:r>
            <a:r>
              <a:rPr lang="zh-CN" altLang="zh-CN" b="0" smtClean="0">
                <a:solidFill>
                  <a:schemeClr val="bg1"/>
                </a:solidFill>
                <a:ea typeface="宋体" charset="-122"/>
              </a:rPr>
              <a:t>时刻</a:t>
            </a:r>
            <a:r>
              <a:rPr lang="en-US" altLang="zh-CN" b="0" smtClean="0">
                <a:solidFill>
                  <a:schemeClr val="bg1"/>
                </a:solidFill>
                <a:ea typeface="宋体" charset="-122"/>
              </a:rPr>
              <a:t>r</a:t>
            </a:r>
            <a:r>
              <a:rPr lang="zh-CN" altLang="zh-CN" b="0" smtClean="0">
                <a:solidFill>
                  <a:schemeClr val="bg1"/>
                </a:solidFill>
                <a:ea typeface="宋体" charset="-122"/>
              </a:rPr>
              <a:t>过程的漂移是</a:t>
            </a:r>
            <a:r>
              <a:rPr lang="en-US" altLang="zh-CN" b="0" smtClean="0">
                <a:solidFill>
                  <a:schemeClr val="bg1"/>
                </a:solidFill>
                <a:ea typeface="宋体" charset="-122"/>
              </a:rPr>
              <a:t>F</a:t>
            </a:r>
            <a:r>
              <a:rPr lang="en-US" altLang="zh-CN" b="0" baseline="-2500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0</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+α *[F</a:t>
            </a:r>
            <a:r>
              <a:rPr lang="zh-CN" altLang="zh-CN" b="0" smtClean="0">
                <a:solidFill>
                  <a:schemeClr val="bg1"/>
                </a:solidFill>
                <a:ea typeface="宋体" charset="-122"/>
              </a:rPr>
              <a:t>（</a:t>
            </a:r>
            <a:r>
              <a:rPr lang="en-US" altLang="zh-CN" b="0" smtClean="0">
                <a:solidFill>
                  <a:schemeClr val="bg1"/>
                </a:solidFill>
                <a:ea typeface="宋体" charset="-122"/>
              </a:rPr>
              <a:t>0</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-r],</a:t>
            </a:r>
            <a:r>
              <a:rPr lang="zh-CN" altLang="zh-CN" b="0" smtClean="0">
                <a:solidFill>
                  <a:schemeClr val="bg1"/>
                </a:solidFill>
                <a:ea typeface="宋体" charset="-122"/>
              </a:rPr>
              <a:t>说明平均而言，</a:t>
            </a:r>
            <a:r>
              <a:rPr lang="en-US" altLang="zh-CN" b="0" smtClean="0">
                <a:solidFill>
                  <a:schemeClr val="bg1"/>
                </a:solidFill>
                <a:ea typeface="宋体" charset="-122"/>
              </a:rPr>
              <a:t>r</a:t>
            </a:r>
            <a:r>
              <a:rPr lang="zh-CN" altLang="zh-CN" b="0" smtClean="0">
                <a:solidFill>
                  <a:schemeClr val="bg1"/>
                </a:solidFill>
                <a:ea typeface="宋体" charset="-122"/>
              </a:rPr>
              <a:t>近似于初始瞬态远期利率曲线的斜率，当</a:t>
            </a:r>
            <a:r>
              <a:rPr lang="en-US" altLang="zh-CN" b="0" smtClean="0">
                <a:solidFill>
                  <a:schemeClr val="bg1"/>
                </a:solidFill>
                <a:ea typeface="宋体" charset="-122"/>
              </a:rPr>
              <a:t>r</a:t>
            </a:r>
            <a:r>
              <a:rPr lang="zh-CN" altLang="zh-CN" b="0" smtClean="0">
                <a:solidFill>
                  <a:schemeClr val="bg1"/>
                </a:solidFill>
                <a:ea typeface="宋体" charset="-122"/>
              </a:rPr>
              <a:t>偏离时，它以</a:t>
            </a:r>
            <a:r>
              <a:rPr lang="en-US" altLang="zh-CN" b="0" smtClean="0">
                <a:solidFill>
                  <a:schemeClr val="bg1"/>
                </a:solidFill>
                <a:ea typeface="宋体" charset="-122"/>
              </a:rPr>
              <a:t>α</a:t>
            </a:r>
            <a:r>
              <a:rPr lang="zh-CN" altLang="zh-CN" b="0" smtClean="0">
                <a:solidFill>
                  <a:schemeClr val="bg1"/>
                </a:solidFill>
                <a:ea typeface="宋体" charset="-122"/>
              </a:rPr>
              <a:t>的速率回复到该曲线。</a:t>
            </a:r>
          </a:p>
          <a:p>
            <a:pPr algn="l"/>
            <a:endParaRPr lang="zh-CN" altLang="zh-CN" smtClean="0">
              <a:solidFill>
                <a:schemeClr val="bg1"/>
              </a:solidFill>
              <a:ea typeface="宋体" charset="-122"/>
            </a:endParaRPr>
          </a:p>
          <a:p>
            <a:pPr algn="l"/>
            <a:endParaRPr lang="zh-CN" altLang="en-US" smtClean="0">
              <a:solidFill>
                <a:schemeClr val="bg1"/>
              </a:solidFill>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45</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副标题 2"/>
          <p:cNvSpPr>
            <a:spLocks noGrp="1"/>
          </p:cNvSpPr>
          <p:nvPr>
            <p:ph type="subTitle" idx="1"/>
          </p:nvPr>
        </p:nvSpPr>
        <p:spPr>
          <a:xfrm>
            <a:off x="228600" y="914400"/>
            <a:ext cx="8610600" cy="5181600"/>
          </a:xfrm>
        </p:spPr>
        <p:txBody>
          <a:bodyPr/>
          <a:lstStyle/>
          <a:p>
            <a:pPr algn="l"/>
            <a:r>
              <a:rPr lang="zh-CN" altLang="zh-CN" b="0" smtClean="0">
                <a:solidFill>
                  <a:schemeClr val="bg1"/>
                </a:solidFill>
                <a:ea typeface="宋体" charset="-122"/>
              </a:rPr>
              <a:t>那么：</a:t>
            </a:r>
          </a:p>
          <a:p>
            <a:pPr algn="l"/>
            <a:r>
              <a:rPr lang="zh-CN" altLang="zh-CN" b="0" smtClean="0">
                <a:solidFill>
                  <a:schemeClr val="bg1"/>
                </a:solidFill>
                <a:ea typeface="宋体" charset="-122"/>
              </a:rPr>
              <a:t>且服从常态分布</a:t>
            </a:r>
          </a:p>
          <a:p>
            <a:pPr algn="l"/>
            <a:r>
              <a:rPr lang="zh-CN" altLang="zh-CN" b="0" smtClean="0">
                <a:solidFill>
                  <a:schemeClr val="bg1"/>
                </a:solidFill>
                <a:ea typeface="宋体" charset="-122"/>
              </a:rPr>
              <a:t>那么债券的价格公式为：</a:t>
            </a:r>
          </a:p>
          <a:p>
            <a:pPr algn="l"/>
            <a:r>
              <a:rPr lang="en-US" altLang="zh-CN" b="0" smtClean="0">
                <a:solidFill>
                  <a:schemeClr val="bg1"/>
                </a:solidFill>
                <a:ea typeface="宋体" charset="-122"/>
              </a:rPr>
              <a:t>P</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=A</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e</a:t>
            </a:r>
            <a:r>
              <a:rPr lang="en-US" altLang="zh-CN" b="0" baseline="30000" smtClean="0">
                <a:solidFill>
                  <a:schemeClr val="bg1"/>
                </a:solidFill>
                <a:ea typeface="宋体" charset="-122"/>
              </a:rPr>
              <a:t>-B</a:t>
            </a:r>
            <a:r>
              <a:rPr lang="zh-CN" altLang="zh-CN" b="0" baseline="30000" smtClean="0">
                <a:solidFill>
                  <a:schemeClr val="bg1"/>
                </a:solidFill>
                <a:ea typeface="宋体" charset="-122"/>
              </a:rPr>
              <a:t>（</a:t>
            </a:r>
            <a:r>
              <a:rPr lang="en-US" altLang="zh-CN" b="0" baseline="30000" smtClean="0">
                <a:solidFill>
                  <a:schemeClr val="bg1"/>
                </a:solidFill>
                <a:ea typeface="宋体" charset="-122"/>
              </a:rPr>
              <a:t>t</a:t>
            </a:r>
            <a:r>
              <a:rPr lang="zh-CN" altLang="zh-CN" b="0" baseline="30000" smtClean="0">
                <a:solidFill>
                  <a:schemeClr val="bg1"/>
                </a:solidFill>
                <a:ea typeface="宋体" charset="-122"/>
              </a:rPr>
              <a:t>，</a:t>
            </a:r>
            <a:r>
              <a:rPr lang="en-US" altLang="zh-CN" b="0" baseline="30000" smtClean="0">
                <a:solidFill>
                  <a:schemeClr val="bg1"/>
                </a:solidFill>
                <a:ea typeface="宋体" charset="-122"/>
              </a:rPr>
              <a:t>T</a:t>
            </a:r>
            <a:r>
              <a:rPr lang="zh-CN" altLang="zh-CN" b="0" baseline="30000" smtClean="0">
                <a:solidFill>
                  <a:schemeClr val="bg1"/>
                </a:solidFill>
                <a:ea typeface="宋体" charset="-122"/>
              </a:rPr>
              <a:t>）</a:t>
            </a:r>
            <a:r>
              <a:rPr lang="en-US" altLang="zh-CN" b="0" baseline="30000" smtClean="0">
                <a:solidFill>
                  <a:schemeClr val="bg1"/>
                </a:solidFill>
                <a:ea typeface="宋体" charset="-122"/>
              </a:rPr>
              <a:t>*r</a:t>
            </a:r>
            <a:r>
              <a:rPr lang="zh-CN" altLang="zh-CN" b="0" baseline="30000" smtClean="0">
                <a:solidFill>
                  <a:schemeClr val="bg1"/>
                </a:solidFill>
                <a:ea typeface="宋体" charset="-122"/>
              </a:rPr>
              <a:t>（</a:t>
            </a:r>
            <a:r>
              <a:rPr lang="en-US" altLang="zh-CN" b="0" baseline="30000" smtClean="0">
                <a:solidFill>
                  <a:schemeClr val="bg1"/>
                </a:solidFill>
                <a:ea typeface="宋体" charset="-122"/>
              </a:rPr>
              <a:t>t</a:t>
            </a:r>
            <a:r>
              <a:rPr lang="zh-CN" altLang="zh-CN" b="0" baseline="30000" smtClean="0">
                <a:solidFill>
                  <a:schemeClr val="bg1"/>
                </a:solidFill>
                <a:ea typeface="宋体" charset="-122"/>
              </a:rPr>
              <a:t>）</a:t>
            </a:r>
            <a:endParaRPr lang="zh-CN" altLang="zh-CN" b="0" smtClean="0">
              <a:solidFill>
                <a:schemeClr val="bg1"/>
              </a:solidFill>
              <a:ea typeface="宋体" charset="-122"/>
            </a:endParaRPr>
          </a:p>
          <a:p>
            <a:pPr algn="l"/>
            <a:endParaRPr lang="en-US" altLang="zh-CN" b="0" smtClean="0">
              <a:solidFill>
                <a:schemeClr val="bg1"/>
              </a:solidFill>
              <a:ea typeface="宋体" charset="-122"/>
            </a:endParaRPr>
          </a:p>
          <a:p>
            <a:pPr algn="l"/>
            <a:r>
              <a:rPr lang="en-US" altLang="zh-CN" b="0" smtClean="0">
                <a:solidFill>
                  <a:schemeClr val="bg1"/>
                </a:solidFill>
                <a:ea typeface="宋体" charset="-122"/>
              </a:rPr>
              <a:t>B</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a:t>
            </a:r>
            <a:r>
              <a:rPr lang="zh-CN" altLang="zh-CN" b="0" smtClean="0">
                <a:solidFill>
                  <a:schemeClr val="bg1"/>
                </a:solidFill>
                <a:ea typeface="宋体" charset="-122"/>
              </a:rPr>
              <a:t>（</a:t>
            </a:r>
            <a:r>
              <a:rPr lang="en-US" altLang="zh-CN" b="0" smtClean="0">
                <a:solidFill>
                  <a:schemeClr val="bg1"/>
                </a:solidFill>
                <a:ea typeface="宋体" charset="-122"/>
              </a:rPr>
              <a:t>1-e</a:t>
            </a:r>
            <a:r>
              <a:rPr lang="en-US" altLang="zh-CN" b="0" baseline="30000" smtClean="0">
                <a:solidFill>
                  <a:schemeClr val="bg1"/>
                </a:solidFill>
                <a:ea typeface="宋体" charset="-122"/>
              </a:rPr>
              <a:t>-α*</a:t>
            </a:r>
            <a:r>
              <a:rPr lang="zh-CN" altLang="zh-CN" b="0" baseline="30000" smtClean="0">
                <a:solidFill>
                  <a:schemeClr val="bg1"/>
                </a:solidFill>
                <a:ea typeface="宋体" charset="-122"/>
              </a:rPr>
              <a:t>（</a:t>
            </a:r>
            <a:r>
              <a:rPr lang="en-US" altLang="zh-CN" b="0" baseline="30000" smtClean="0">
                <a:solidFill>
                  <a:schemeClr val="bg1"/>
                </a:solidFill>
                <a:ea typeface="宋体" charset="-122"/>
              </a:rPr>
              <a:t>T-t</a:t>
            </a:r>
            <a:r>
              <a:rPr lang="zh-CN" altLang="zh-CN" b="0" baseline="30000" smtClean="0">
                <a:solidFill>
                  <a:schemeClr val="bg1"/>
                </a:solidFill>
                <a:ea typeface="宋体" charset="-122"/>
              </a:rPr>
              <a:t>）</a:t>
            </a:r>
            <a:r>
              <a:rPr lang="zh-CN" altLang="zh-CN" b="0" smtClean="0">
                <a:solidFill>
                  <a:schemeClr val="bg1"/>
                </a:solidFill>
                <a:ea typeface="宋体" charset="-122"/>
              </a:rPr>
              <a:t>）</a:t>
            </a:r>
            <a:r>
              <a:rPr lang="en-US" altLang="zh-CN" b="0" smtClean="0">
                <a:solidFill>
                  <a:schemeClr val="bg1"/>
                </a:solidFill>
                <a:ea typeface="宋体" charset="-122"/>
              </a:rPr>
              <a:t>/α</a:t>
            </a:r>
            <a:endParaRPr lang="zh-CN" altLang="zh-CN" b="0" smtClean="0">
              <a:solidFill>
                <a:schemeClr val="bg1"/>
              </a:solidFill>
              <a:ea typeface="宋体" charset="-122"/>
            </a:endParaRPr>
          </a:p>
          <a:p>
            <a:pPr algn="l"/>
            <a:endParaRPr lang="en-US" altLang="zh-CN" b="0" smtClean="0">
              <a:solidFill>
                <a:schemeClr val="bg1"/>
              </a:solidFill>
              <a:ea typeface="宋体" charset="-122"/>
            </a:endParaRPr>
          </a:p>
          <a:p>
            <a:pPr algn="l"/>
            <a:r>
              <a:rPr lang="en-US" altLang="zh-CN" b="0" smtClean="0">
                <a:solidFill>
                  <a:schemeClr val="bg1"/>
                </a:solidFill>
                <a:ea typeface="宋体" charset="-122"/>
              </a:rPr>
              <a:t>lnA</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=lnP</a:t>
            </a:r>
            <a:r>
              <a:rPr lang="zh-CN" altLang="zh-CN" b="0" smtClean="0">
                <a:solidFill>
                  <a:schemeClr val="bg1"/>
                </a:solidFill>
                <a:ea typeface="宋体" charset="-122"/>
              </a:rPr>
              <a:t>（</a:t>
            </a:r>
            <a:r>
              <a:rPr lang="en-US" altLang="zh-CN" b="0" smtClean="0">
                <a:solidFill>
                  <a:schemeClr val="bg1"/>
                </a:solidFill>
                <a:ea typeface="宋体" charset="-122"/>
              </a:rPr>
              <a:t>0</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/P</a:t>
            </a:r>
            <a:r>
              <a:rPr lang="zh-CN" altLang="zh-CN" b="0" smtClean="0">
                <a:solidFill>
                  <a:schemeClr val="bg1"/>
                </a:solidFill>
                <a:ea typeface="宋体" charset="-122"/>
              </a:rPr>
              <a:t>（</a:t>
            </a:r>
            <a:r>
              <a:rPr lang="en-US" altLang="zh-CN" b="0" smtClean="0">
                <a:solidFill>
                  <a:schemeClr val="bg1"/>
                </a:solidFill>
                <a:ea typeface="宋体" charset="-122"/>
              </a:rPr>
              <a:t>0</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-B</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*∂lnP</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σ</a:t>
            </a:r>
            <a:r>
              <a:rPr lang="en-US" altLang="zh-CN" b="0" baseline="30000" smtClean="0">
                <a:solidFill>
                  <a:schemeClr val="bg1"/>
                </a:solidFill>
                <a:ea typeface="宋体" charset="-122"/>
              </a:rPr>
              <a:t>2</a:t>
            </a:r>
            <a:r>
              <a:rPr lang="zh-CN" altLang="zh-CN" b="0" smtClean="0">
                <a:solidFill>
                  <a:schemeClr val="bg1"/>
                </a:solidFill>
                <a:ea typeface="宋体" charset="-122"/>
              </a:rPr>
              <a:t>（</a:t>
            </a:r>
            <a:r>
              <a:rPr lang="en-US" altLang="zh-CN" b="0" smtClean="0">
                <a:solidFill>
                  <a:schemeClr val="bg1"/>
                </a:solidFill>
                <a:ea typeface="宋体" charset="-122"/>
              </a:rPr>
              <a:t>e</a:t>
            </a:r>
            <a:r>
              <a:rPr lang="en-US" altLang="zh-CN" b="0" baseline="30000" smtClean="0">
                <a:solidFill>
                  <a:schemeClr val="bg1"/>
                </a:solidFill>
                <a:ea typeface="宋体" charset="-122"/>
              </a:rPr>
              <a:t>-α*T</a:t>
            </a:r>
            <a:r>
              <a:rPr lang="en-US" altLang="zh-CN" b="0" smtClean="0">
                <a:solidFill>
                  <a:schemeClr val="bg1"/>
                </a:solidFill>
                <a:ea typeface="宋体" charset="-122"/>
              </a:rPr>
              <a:t>-e</a:t>
            </a:r>
            <a:r>
              <a:rPr lang="en-US" altLang="zh-CN" b="0" baseline="30000" smtClean="0">
                <a:solidFill>
                  <a:schemeClr val="bg1"/>
                </a:solidFill>
                <a:ea typeface="宋体" charset="-122"/>
              </a:rPr>
              <a:t>-α*t</a:t>
            </a:r>
            <a:r>
              <a:rPr lang="zh-CN" altLang="zh-CN" b="0" smtClean="0">
                <a:solidFill>
                  <a:schemeClr val="bg1"/>
                </a:solidFill>
                <a:ea typeface="宋体" charset="-122"/>
              </a:rPr>
              <a:t>）</a:t>
            </a:r>
            <a:r>
              <a:rPr lang="en-US" altLang="zh-CN" b="0" baseline="30000" smtClean="0">
                <a:solidFill>
                  <a:schemeClr val="bg1"/>
                </a:solidFill>
                <a:ea typeface="宋体" charset="-122"/>
              </a:rPr>
              <a:t>2</a:t>
            </a:r>
            <a:r>
              <a:rPr lang="zh-CN" altLang="zh-CN" b="0" smtClean="0">
                <a:solidFill>
                  <a:schemeClr val="bg1"/>
                </a:solidFill>
                <a:ea typeface="宋体" charset="-122"/>
              </a:rPr>
              <a:t>（</a:t>
            </a:r>
            <a:r>
              <a:rPr lang="en-US" altLang="zh-CN" b="0" smtClean="0">
                <a:solidFill>
                  <a:schemeClr val="bg1"/>
                </a:solidFill>
                <a:ea typeface="宋体" charset="-122"/>
              </a:rPr>
              <a:t>e</a:t>
            </a:r>
            <a:r>
              <a:rPr lang="en-US" altLang="zh-CN" b="0" baseline="30000" smtClean="0">
                <a:solidFill>
                  <a:schemeClr val="bg1"/>
                </a:solidFill>
                <a:ea typeface="宋体" charset="-122"/>
              </a:rPr>
              <a:t>2α*t</a:t>
            </a:r>
            <a:r>
              <a:rPr lang="en-US" altLang="zh-CN" b="0" smtClean="0">
                <a:solidFill>
                  <a:schemeClr val="bg1"/>
                </a:solidFill>
                <a:ea typeface="宋体" charset="-122"/>
              </a:rPr>
              <a:t>-1</a:t>
            </a:r>
            <a:r>
              <a:rPr lang="zh-CN" altLang="zh-CN" b="0" smtClean="0">
                <a:solidFill>
                  <a:schemeClr val="bg1"/>
                </a:solidFill>
                <a:ea typeface="宋体" charset="-122"/>
              </a:rPr>
              <a:t>）</a:t>
            </a:r>
            <a:r>
              <a:rPr lang="en-US" altLang="zh-CN" b="0" smtClean="0">
                <a:solidFill>
                  <a:schemeClr val="bg1"/>
                </a:solidFill>
                <a:ea typeface="宋体" charset="-122"/>
              </a:rPr>
              <a:t>/4α</a:t>
            </a:r>
            <a:r>
              <a:rPr lang="en-US" altLang="zh-CN" b="0" baseline="30000" smtClean="0">
                <a:solidFill>
                  <a:schemeClr val="bg1"/>
                </a:solidFill>
                <a:ea typeface="宋体" charset="-122"/>
              </a:rPr>
              <a:t>3</a:t>
            </a:r>
            <a:endParaRPr lang="zh-CN" altLang="zh-CN" b="0" smtClean="0">
              <a:solidFill>
                <a:schemeClr val="bg1"/>
              </a:solidFill>
              <a:ea typeface="宋体" charset="-122"/>
            </a:endParaRPr>
          </a:p>
          <a:p>
            <a:pPr algn="l"/>
            <a:endParaRPr lang="en-US" altLang="zh-CN" b="0" smtClean="0">
              <a:solidFill>
                <a:schemeClr val="bg1"/>
              </a:solidFill>
              <a:ea typeface="宋体" charset="-122"/>
            </a:endParaRPr>
          </a:p>
          <a:p>
            <a:pPr algn="l"/>
            <a:r>
              <a:rPr lang="en-US" altLang="zh-CN" b="0" smtClean="0">
                <a:solidFill>
                  <a:schemeClr val="bg1"/>
                </a:solidFill>
                <a:ea typeface="宋体" charset="-122"/>
              </a:rPr>
              <a:t>P</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a:t>
            </a:r>
            <a:r>
              <a:rPr lang="en-US" altLang="zh-CN" b="0" smtClean="0">
                <a:solidFill>
                  <a:schemeClr val="bg1"/>
                </a:solidFill>
                <a:ea typeface="宋体" charset="-122"/>
              </a:rPr>
              <a:t>t</a:t>
            </a:r>
            <a:r>
              <a:rPr lang="zh-CN" altLang="zh-CN" b="0" smtClean="0">
                <a:solidFill>
                  <a:schemeClr val="bg1"/>
                </a:solidFill>
                <a:ea typeface="宋体" charset="-122"/>
              </a:rPr>
              <a:t>时刻一个在</a:t>
            </a:r>
            <a:r>
              <a:rPr lang="en-US" altLang="zh-CN" b="0" smtClean="0">
                <a:solidFill>
                  <a:schemeClr val="bg1"/>
                </a:solidFill>
                <a:ea typeface="宋体" charset="-122"/>
              </a:rPr>
              <a:t>T</a:t>
            </a:r>
            <a:r>
              <a:rPr lang="zh-CN" altLang="zh-CN" b="0" smtClean="0">
                <a:solidFill>
                  <a:schemeClr val="bg1"/>
                </a:solidFill>
                <a:ea typeface="宋体" charset="-122"/>
              </a:rPr>
              <a:t>时刻到期的债券的价格</a:t>
            </a:r>
          </a:p>
          <a:p>
            <a:pPr algn="l"/>
            <a:r>
              <a:rPr lang="en-US" altLang="zh-CN" b="0" smtClean="0">
                <a:solidFill>
                  <a:schemeClr val="bg1"/>
                </a:solidFill>
                <a:ea typeface="宋体" charset="-122"/>
              </a:rPr>
              <a:t>    </a:t>
            </a:r>
            <a:r>
              <a:rPr lang="zh-CN" altLang="zh-CN" b="0" smtClean="0">
                <a:solidFill>
                  <a:schemeClr val="bg1"/>
                </a:solidFill>
                <a:ea typeface="宋体" charset="-122"/>
              </a:rPr>
              <a:t>上述方程定义了在未来</a:t>
            </a:r>
            <a:r>
              <a:rPr lang="en-US" altLang="zh-CN" b="0" smtClean="0">
                <a:solidFill>
                  <a:schemeClr val="bg1"/>
                </a:solidFill>
                <a:ea typeface="宋体" charset="-122"/>
              </a:rPr>
              <a:t>t</a:t>
            </a:r>
            <a:r>
              <a:rPr lang="zh-CN" altLang="zh-CN" b="0" smtClean="0">
                <a:solidFill>
                  <a:schemeClr val="bg1"/>
                </a:solidFill>
                <a:ea typeface="宋体" charset="-122"/>
              </a:rPr>
              <a:t>时刻的贴现债券的价格，今天的价格可以通过今天的期限结构计算出来。</a:t>
            </a:r>
          </a:p>
          <a:p>
            <a:pPr algn="l"/>
            <a:endParaRPr lang="zh-CN" altLang="en-US" smtClean="0">
              <a:solidFill>
                <a:schemeClr val="bg1"/>
              </a:solidFill>
              <a:ea typeface="宋体" charset="-122"/>
            </a:endParaRPr>
          </a:p>
        </p:txBody>
      </p:sp>
      <p:sp>
        <p:nvSpPr>
          <p:cNvPr id="3" name="灯片编号占位符 3"/>
          <p:cNvSpPr txBox="1">
            <a:spLocks/>
          </p:cNvSpPr>
          <p:nvPr/>
        </p:nvSpPr>
        <p:spPr>
          <a:xfrm>
            <a:off x="3000364" y="6143644"/>
            <a:ext cx="2133600" cy="36512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0C913308-F349-4B6D-A68A-DD1791B4A57B}" type="slidenum">
              <a:rPr kumimoji="0" lang="zh-CN" altLang="en-US" sz="1600" b="0" i="0" u="none" strike="noStrike" kern="1200" cap="none" spc="0" normalizeH="0" baseline="0" noProof="0" smtClean="0">
                <a:ln>
                  <a:noFill/>
                </a:ln>
                <a:solidFill>
                  <a:srgbClr val="FF0000"/>
                </a:solidFill>
                <a:effectLst/>
                <a:uLnTx/>
                <a:uFillTx/>
                <a:latin typeface="Verdana" pitchFamily="34" charset="0"/>
                <a:ea typeface="宋体" charset="-122"/>
                <a:cs typeface="+mn-cs"/>
              </a:rPr>
              <a:pPr marL="0" marR="0" lvl="0" indent="0" algn="ctr" defTabSz="914400" rtl="0" eaLnBrk="1" fontAlgn="base" latinLnBrk="0" hangingPunct="1">
                <a:lnSpc>
                  <a:spcPct val="100000"/>
                </a:lnSpc>
                <a:spcBef>
                  <a:spcPct val="0"/>
                </a:spcBef>
                <a:spcAft>
                  <a:spcPct val="0"/>
                </a:spcAft>
                <a:buClrTx/>
                <a:buSzTx/>
                <a:buFontTx/>
                <a:buNone/>
                <a:tabLst/>
                <a:defRPr/>
              </a:pPr>
              <a:t>46</a:t>
            </a:fld>
            <a:endParaRPr kumimoji="0" lang="zh-CN" altLang="en-US" sz="1600" b="0" i="0" u="none" strike="noStrike" kern="1200" cap="none" spc="0" normalizeH="0" baseline="0" noProof="0" dirty="0">
              <a:ln>
                <a:noFill/>
              </a:ln>
              <a:solidFill>
                <a:srgbClr val="FF0000"/>
              </a:solidFill>
              <a:effectLst/>
              <a:uLnTx/>
              <a:uFillTx/>
              <a:latin typeface="Verdana" pitchFamily="34" charset="0"/>
              <a:ea typeface="宋体" charset="-122"/>
              <a:cs typeface="+mn-cs"/>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副标题 2"/>
          <p:cNvSpPr>
            <a:spLocks noGrp="1"/>
          </p:cNvSpPr>
          <p:nvPr>
            <p:ph type="subTitle" idx="1"/>
          </p:nvPr>
        </p:nvSpPr>
        <p:spPr>
          <a:xfrm>
            <a:off x="228600" y="914400"/>
            <a:ext cx="8686800" cy="5181600"/>
          </a:xfrm>
        </p:spPr>
        <p:txBody>
          <a:bodyPr/>
          <a:lstStyle/>
          <a:p>
            <a:pPr algn="l"/>
            <a:endParaRPr lang="en-US" altLang="zh-CN" sz="9600" smtClean="0">
              <a:solidFill>
                <a:schemeClr val="bg1"/>
              </a:solidFill>
              <a:ea typeface="宋体" charset="-122"/>
            </a:endParaRPr>
          </a:p>
          <a:p>
            <a:pPr algn="l"/>
            <a:r>
              <a:rPr lang="en-US" altLang="zh-CN" sz="9600" smtClean="0">
                <a:solidFill>
                  <a:schemeClr val="bg1"/>
                </a:solidFill>
                <a:ea typeface="宋体" charset="-122"/>
              </a:rPr>
              <a:t>      </a:t>
            </a:r>
            <a:r>
              <a:rPr lang="zh-CN" altLang="en-US" sz="9600" i="1" smtClean="0">
                <a:solidFill>
                  <a:schemeClr val="bg1"/>
                </a:solidFill>
                <a:ea typeface="宋体" charset="-122"/>
              </a:rPr>
              <a:t>谢谢！</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2_c046TGp_road_diagram">
  <a:themeElements>
    <a:clrScheme name="c046TGp_road_diagram 1">
      <a:dk1>
        <a:srgbClr val="5F87D7"/>
      </a:dk1>
      <a:lt1>
        <a:srgbClr val="99CCFF"/>
      </a:lt1>
      <a:dk2>
        <a:srgbClr val="000066"/>
      </a:dk2>
      <a:lt2>
        <a:srgbClr val="FFFFFF"/>
      </a:lt2>
      <a:accent1>
        <a:srgbClr val="86C05A"/>
      </a:accent1>
      <a:accent2>
        <a:srgbClr val="33CCFF"/>
      </a:accent2>
      <a:accent3>
        <a:srgbClr val="AAAAB8"/>
      </a:accent3>
      <a:accent4>
        <a:srgbClr val="82AEDA"/>
      </a:accent4>
      <a:accent5>
        <a:srgbClr val="C3DCB5"/>
      </a:accent5>
      <a:accent6>
        <a:srgbClr val="2DB9E7"/>
      </a:accent6>
      <a:hlink>
        <a:srgbClr val="9999FF"/>
      </a:hlink>
      <a:folHlink>
        <a:srgbClr val="969696"/>
      </a:folHlink>
    </a:clrScheme>
    <a:fontScheme name="2_c046TGp_road_diagram">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99CCFF"/>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99CCFF"/>
            </a:solidFill>
            <a:effectLst/>
            <a:latin typeface="Verdana" pitchFamily="34" charset="0"/>
          </a:defRPr>
        </a:defPPr>
      </a:lstStyle>
    </a:lnDef>
  </a:objectDefaults>
  <a:extraClrSchemeLst>
    <a:extraClrScheme>
      <a:clrScheme name="c046TGp_road_diagram 1">
        <a:dk1>
          <a:srgbClr val="5F87D7"/>
        </a:dk1>
        <a:lt1>
          <a:srgbClr val="99CCFF"/>
        </a:lt1>
        <a:dk2>
          <a:srgbClr val="000066"/>
        </a:dk2>
        <a:lt2>
          <a:srgbClr val="FFFFFF"/>
        </a:lt2>
        <a:accent1>
          <a:srgbClr val="86C05A"/>
        </a:accent1>
        <a:accent2>
          <a:srgbClr val="33CCFF"/>
        </a:accent2>
        <a:accent3>
          <a:srgbClr val="AAAAB8"/>
        </a:accent3>
        <a:accent4>
          <a:srgbClr val="82AEDA"/>
        </a:accent4>
        <a:accent5>
          <a:srgbClr val="C3DCB5"/>
        </a:accent5>
        <a:accent6>
          <a:srgbClr val="2DB9E7"/>
        </a:accent6>
        <a:hlink>
          <a:srgbClr val="9999FF"/>
        </a:hlink>
        <a:folHlink>
          <a:srgbClr val="969696"/>
        </a:folHlink>
      </a:clrScheme>
      <a:clrMap bg1="dk2" tx1="lt1" bg2="dk1" tx2="lt2" accent1="accent1" accent2="accent2" accent3="accent3" accent4="accent4" accent5="accent5" accent6="accent6" hlink="hlink" folHlink="folHlink"/>
    </a:extraClrScheme>
    <a:extraClrScheme>
      <a:clrScheme name="c046TGp_road_diagram 2">
        <a:dk1>
          <a:srgbClr val="2032B8"/>
        </a:dk1>
        <a:lt1>
          <a:srgbClr val="99CCFF"/>
        </a:lt1>
        <a:dk2>
          <a:srgbClr val="1940BB"/>
        </a:dk2>
        <a:lt2>
          <a:srgbClr val="FFFFFF"/>
        </a:lt2>
        <a:accent1>
          <a:srgbClr val="86C05A"/>
        </a:accent1>
        <a:accent2>
          <a:srgbClr val="9999FF"/>
        </a:accent2>
        <a:accent3>
          <a:srgbClr val="ABAFDA"/>
        </a:accent3>
        <a:accent4>
          <a:srgbClr val="82AEDA"/>
        </a:accent4>
        <a:accent5>
          <a:srgbClr val="C3DCB5"/>
        </a:accent5>
        <a:accent6>
          <a:srgbClr val="8A8AE7"/>
        </a:accent6>
        <a:hlink>
          <a:srgbClr val="0099CC"/>
        </a:hlink>
        <a:folHlink>
          <a:srgbClr val="336699"/>
        </a:folHlink>
      </a:clrScheme>
      <a:clrMap bg1="dk2" tx1="lt1" bg2="dk1" tx2="lt2" accent1="accent1" accent2="accent2" accent3="accent3" accent4="accent4" accent5="accent5" accent6="accent6" hlink="hlink" folHlink="folHlink"/>
    </a:extraClrScheme>
    <a:extraClrScheme>
      <a:clrScheme name="c046TGp_road_diagram 3">
        <a:dk1>
          <a:srgbClr val="31A6E1"/>
        </a:dk1>
        <a:lt1>
          <a:srgbClr val="99CCFF"/>
        </a:lt1>
        <a:dk2>
          <a:srgbClr val="095C7D"/>
        </a:dk2>
        <a:lt2>
          <a:srgbClr val="FFFFFF"/>
        </a:lt2>
        <a:accent1>
          <a:srgbClr val="3961E1"/>
        </a:accent1>
        <a:accent2>
          <a:srgbClr val="9999FF"/>
        </a:accent2>
        <a:accent3>
          <a:srgbClr val="AAB5BF"/>
        </a:accent3>
        <a:accent4>
          <a:srgbClr val="82AEDA"/>
        </a:accent4>
        <a:accent5>
          <a:srgbClr val="AEB7EE"/>
        </a:accent5>
        <a:accent6>
          <a:srgbClr val="8A8AE7"/>
        </a:accent6>
        <a:hlink>
          <a:srgbClr val="009999"/>
        </a:hlink>
        <a:folHlink>
          <a:srgbClr val="969696"/>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2652</TotalTime>
  <Words>3582</Words>
  <Application>Microsoft Office PowerPoint</Application>
  <PresentationFormat>全屏显示(4:3)</PresentationFormat>
  <Paragraphs>585</Paragraphs>
  <Slides>47</Slides>
  <Notes>2</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1</vt:i4>
      </vt:variant>
      <vt:variant>
        <vt:lpstr>幻灯片标题</vt:lpstr>
      </vt:variant>
      <vt:variant>
        <vt:i4>47</vt:i4>
      </vt:variant>
    </vt:vector>
  </HeadingPairs>
  <TitlesOfParts>
    <vt:vector size="55" baseType="lpstr">
      <vt:lpstr>Verdana</vt:lpstr>
      <vt:lpstr>Arial</vt:lpstr>
      <vt:lpstr>Wingdings</vt:lpstr>
      <vt:lpstr>宋体</vt:lpstr>
      <vt:lpstr>隶书</vt:lpstr>
      <vt:lpstr>黑体</vt:lpstr>
      <vt:lpstr>2_c046TGp_road_diagram</vt:lpstr>
      <vt:lpstr>Microsoft Office Excel 图表</vt:lpstr>
      <vt:lpstr>国债期货专题二 债券现货市场和一些基础知识</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 </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vector>
  </TitlesOfParts>
  <Company>Guilddesign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Sung Ha, Park</dc:creator>
  <cp:lastModifiedBy>User</cp:lastModifiedBy>
  <cp:revision>142</cp:revision>
  <dcterms:created xsi:type="dcterms:W3CDTF">2004-10-01T02:04:19Z</dcterms:created>
  <dcterms:modified xsi:type="dcterms:W3CDTF">2012-07-19T05:11:47Z</dcterms:modified>
</cp:coreProperties>
</file>