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1"/>
  </p:notesMasterIdLst>
  <p:handoutMasterIdLst>
    <p:handoutMasterId r:id="rId32"/>
  </p:handoutMasterIdLst>
  <p:sldIdLst>
    <p:sldId id="256" r:id="rId2"/>
    <p:sldId id="257" r:id="rId3"/>
    <p:sldId id="272"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Lst>
  <p:sldSz cx="9144000" cy="6858000" type="screen4x3"/>
  <p:notesSz cx="7102475" cy="8991600"/>
  <p:defaultTextStyle>
    <a:defPPr>
      <a:defRPr lang="en-US"/>
    </a:defPPr>
    <a:lvl1pPr algn="ctr" rtl="0" fontAlgn="base">
      <a:spcBef>
        <a:spcPct val="0"/>
      </a:spcBef>
      <a:spcAft>
        <a:spcPct val="0"/>
      </a:spcAft>
      <a:defRPr sz="3200" kern="1200">
        <a:solidFill>
          <a:srgbClr val="99CCFF"/>
        </a:solidFill>
        <a:latin typeface="Verdana" pitchFamily="34" charset="0"/>
        <a:ea typeface="+mn-ea"/>
        <a:cs typeface="+mn-cs"/>
      </a:defRPr>
    </a:lvl1pPr>
    <a:lvl2pPr marL="457200" algn="ctr" rtl="0" fontAlgn="base">
      <a:spcBef>
        <a:spcPct val="0"/>
      </a:spcBef>
      <a:spcAft>
        <a:spcPct val="0"/>
      </a:spcAft>
      <a:defRPr sz="3200" kern="1200">
        <a:solidFill>
          <a:srgbClr val="99CCFF"/>
        </a:solidFill>
        <a:latin typeface="Verdana" pitchFamily="34" charset="0"/>
        <a:ea typeface="+mn-ea"/>
        <a:cs typeface="+mn-cs"/>
      </a:defRPr>
    </a:lvl2pPr>
    <a:lvl3pPr marL="914400" algn="ctr" rtl="0" fontAlgn="base">
      <a:spcBef>
        <a:spcPct val="0"/>
      </a:spcBef>
      <a:spcAft>
        <a:spcPct val="0"/>
      </a:spcAft>
      <a:defRPr sz="3200" kern="1200">
        <a:solidFill>
          <a:srgbClr val="99CCFF"/>
        </a:solidFill>
        <a:latin typeface="Verdana" pitchFamily="34" charset="0"/>
        <a:ea typeface="+mn-ea"/>
        <a:cs typeface="+mn-cs"/>
      </a:defRPr>
    </a:lvl3pPr>
    <a:lvl4pPr marL="1371600" algn="ctr" rtl="0" fontAlgn="base">
      <a:spcBef>
        <a:spcPct val="0"/>
      </a:spcBef>
      <a:spcAft>
        <a:spcPct val="0"/>
      </a:spcAft>
      <a:defRPr sz="3200" kern="1200">
        <a:solidFill>
          <a:srgbClr val="99CCFF"/>
        </a:solidFill>
        <a:latin typeface="Verdana" pitchFamily="34" charset="0"/>
        <a:ea typeface="+mn-ea"/>
        <a:cs typeface="+mn-cs"/>
      </a:defRPr>
    </a:lvl4pPr>
    <a:lvl5pPr marL="1828800" algn="ctr" rtl="0" fontAlgn="base">
      <a:spcBef>
        <a:spcPct val="0"/>
      </a:spcBef>
      <a:spcAft>
        <a:spcPct val="0"/>
      </a:spcAft>
      <a:defRPr sz="3200" kern="1200">
        <a:solidFill>
          <a:srgbClr val="99CCFF"/>
        </a:solidFill>
        <a:latin typeface="Verdana" pitchFamily="34" charset="0"/>
        <a:ea typeface="+mn-ea"/>
        <a:cs typeface="+mn-cs"/>
      </a:defRPr>
    </a:lvl5pPr>
    <a:lvl6pPr marL="2286000" algn="l" defTabSz="914400" rtl="0" eaLnBrk="1" latinLnBrk="0" hangingPunct="1">
      <a:defRPr sz="3200" kern="1200">
        <a:solidFill>
          <a:srgbClr val="99CCFF"/>
        </a:solidFill>
        <a:latin typeface="Verdana" pitchFamily="34" charset="0"/>
        <a:ea typeface="+mn-ea"/>
        <a:cs typeface="+mn-cs"/>
      </a:defRPr>
    </a:lvl6pPr>
    <a:lvl7pPr marL="2743200" algn="l" defTabSz="914400" rtl="0" eaLnBrk="1" latinLnBrk="0" hangingPunct="1">
      <a:defRPr sz="3200" kern="1200">
        <a:solidFill>
          <a:srgbClr val="99CCFF"/>
        </a:solidFill>
        <a:latin typeface="Verdana" pitchFamily="34" charset="0"/>
        <a:ea typeface="+mn-ea"/>
        <a:cs typeface="+mn-cs"/>
      </a:defRPr>
    </a:lvl7pPr>
    <a:lvl8pPr marL="3200400" algn="l" defTabSz="914400" rtl="0" eaLnBrk="1" latinLnBrk="0" hangingPunct="1">
      <a:defRPr sz="3200" kern="1200">
        <a:solidFill>
          <a:srgbClr val="99CCFF"/>
        </a:solidFill>
        <a:latin typeface="Verdana" pitchFamily="34" charset="0"/>
        <a:ea typeface="+mn-ea"/>
        <a:cs typeface="+mn-cs"/>
      </a:defRPr>
    </a:lvl8pPr>
    <a:lvl9pPr marL="3657600" algn="l" defTabSz="914400" rtl="0" eaLnBrk="1" latinLnBrk="0" hangingPunct="1">
      <a:defRPr sz="3200" kern="1200">
        <a:solidFill>
          <a:srgbClr val="99CCFF"/>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6176F"/>
    <a:srgbClr val="000134"/>
    <a:srgbClr val="3399FF"/>
    <a:srgbClr val="99CCFF"/>
    <a:srgbClr val="33CCFF"/>
    <a:srgbClr val="00CCFF"/>
    <a:srgbClr val="CC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660" autoAdjust="0"/>
  </p:normalViewPr>
  <p:slideViewPr>
    <p:cSldViewPr>
      <p:cViewPr varScale="1">
        <p:scale>
          <a:sx n="84" d="100"/>
          <a:sy n="84" d="100"/>
        </p:scale>
        <p:origin x="-115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86019"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86020"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86021"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70B18775-B50D-4370-9BEF-CCEF6BCE73EA}" type="slidenum">
              <a:rPr lang="zh-CN" altLang="en-US"/>
              <a:pPr>
                <a:defRPr/>
              </a:pPr>
              <a:t>‹#›</a:t>
            </a:fld>
            <a:endParaRPr lang="en-US" altLang="zh-CN"/>
          </a:p>
        </p:txBody>
      </p:sp>
    </p:spTree>
    <p:extLst>
      <p:ext uri="{BB962C8B-B14F-4D97-AF65-F5344CB8AC3E}">
        <p14:creationId xmlns:p14="http://schemas.microsoft.com/office/powerpoint/2010/main" val="8027527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2"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158723" name="Rectangle 3"/>
          <p:cNvSpPr>
            <a:spLocks noGrp="1" noChangeArrowheads="1"/>
          </p:cNvSpPr>
          <p:nvPr>
            <p:ph type="dt"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5124" name="Rectangle 4"/>
          <p:cNvSpPr>
            <a:spLocks noGrp="1" noRot="1" noChangeAspect="1" noChangeArrowheads="1" noTextEdit="1"/>
          </p:cNvSpPr>
          <p:nvPr>
            <p:ph type="sldImg" idx="2"/>
          </p:nvPr>
        </p:nvSpPr>
        <p:spPr bwMode="auto">
          <a:xfrm>
            <a:off x="1303338" y="674688"/>
            <a:ext cx="4495800" cy="3371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5" name="Rectangle 5"/>
          <p:cNvSpPr>
            <a:spLocks noGrp="1" noChangeArrowheads="1"/>
          </p:cNvSpPr>
          <p:nvPr>
            <p:ph type="body" sz="quarter" idx="3"/>
          </p:nvPr>
        </p:nvSpPr>
        <p:spPr bwMode="auto">
          <a:xfrm>
            <a:off x="709613" y="4270375"/>
            <a:ext cx="5683250" cy="40465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58726" name="Rectangle 6"/>
          <p:cNvSpPr>
            <a:spLocks noGrp="1" noChangeArrowheads="1"/>
          </p:cNvSpPr>
          <p:nvPr>
            <p:ph type="ftr" sz="quarter" idx="4"/>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158727" name="Rectangle 7"/>
          <p:cNvSpPr>
            <a:spLocks noGrp="1" noChangeArrowheads="1"/>
          </p:cNvSpPr>
          <p:nvPr>
            <p:ph type="sldNum" sz="quarter" idx="5"/>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615AF7EE-F024-4B17-9CB3-5B5E500CAFFE}" type="slidenum">
              <a:rPr lang="zh-CN" altLang="en-US"/>
              <a:pPr>
                <a:defRPr/>
              </a:pPr>
              <a:t>‹#›</a:t>
            </a:fld>
            <a:endParaRPr lang="en-US" altLang="zh-CN"/>
          </a:p>
        </p:txBody>
      </p:sp>
    </p:spTree>
    <p:extLst>
      <p:ext uri="{BB962C8B-B14F-4D97-AF65-F5344CB8AC3E}">
        <p14:creationId xmlns:p14="http://schemas.microsoft.com/office/powerpoint/2010/main" val="22661880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Text Box 14"/>
          <p:cNvSpPr txBox="1">
            <a:spLocks noChangeArrowheads="1"/>
          </p:cNvSpPr>
          <p:nvPr/>
        </p:nvSpPr>
        <p:spPr bwMode="auto">
          <a:xfrm>
            <a:off x="3657600" y="5562600"/>
            <a:ext cx="1841500" cy="793750"/>
          </a:xfrm>
          <a:prstGeom prst="rect">
            <a:avLst/>
          </a:prstGeom>
          <a:noFill/>
          <a:ln w="9525">
            <a:noFill/>
            <a:miter lim="800000"/>
            <a:headEnd/>
            <a:tailEnd/>
          </a:ln>
          <a:effectLst/>
        </p:spPr>
        <p:txBody>
          <a:bodyPr>
            <a:spAutoFit/>
          </a:bodyPr>
          <a:lstStyle/>
          <a:p>
            <a:pPr>
              <a:defRPr/>
            </a:pPr>
            <a:r>
              <a:rPr lang="en-US" altLang="zh-CN" sz="1800">
                <a:solidFill>
                  <a:schemeClr val="tx2"/>
                </a:solidFill>
                <a:latin typeface="Arial" charset="0"/>
                <a:ea typeface="宋体" pitchFamily="2" charset="-122"/>
              </a:rPr>
              <a:t>Company</a:t>
            </a:r>
          </a:p>
          <a:p>
            <a:pPr>
              <a:defRPr/>
            </a:pPr>
            <a:r>
              <a:rPr lang="en-US" altLang="zh-CN" sz="2800" b="1">
                <a:solidFill>
                  <a:schemeClr val="tx2"/>
                </a:solidFill>
                <a:ea typeface="宋体" pitchFamily="2" charset="-122"/>
              </a:rPr>
              <a:t>LOGO</a:t>
            </a:r>
          </a:p>
        </p:txBody>
      </p:sp>
      <p:sp>
        <p:nvSpPr>
          <p:cNvPr id="3074" name="Rectangle 2"/>
          <p:cNvSpPr>
            <a:spLocks noGrp="1" noChangeArrowheads="1"/>
          </p:cNvSpPr>
          <p:nvPr>
            <p:ph type="ctrTitle"/>
          </p:nvPr>
        </p:nvSpPr>
        <p:spPr>
          <a:xfrm>
            <a:off x="228600" y="1905000"/>
            <a:ext cx="8686800" cy="762000"/>
          </a:xfrm>
        </p:spPr>
        <p:txBody>
          <a:bodyPr/>
          <a:lstStyle>
            <a:lvl1pPr>
              <a:defRPr sz="4000" b="1">
                <a:solidFill>
                  <a:schemeClr val="bg1"/>
                </a:solidFill>
              </a:defRPr>
            </a:lvl1pPr>
          </a:lstStyle>
          <a:p>
            <a:r>
              <a:rPr lang="en-US" altLang="zh-CN"/>
              <a:t>Click to edit Master title style</a:t>
            </a:r>
          </a:p>
        </p:txBody>
      </p:sp>
      <p:sp>
        <p:nvSpPr>
          <p:cNvPr id="3075" name="Rectangle 3"/>
          <p:cNvSpPr>
            <a:spLocks noGrp="1" noChangeArrowheads="1"/>
          </p:cNvSpPr>
          <p:nvPr>
            <p:ph type="subTitle" idx="1"/>
          </p:nvPr>
        </p:nvSpPr>
        <p:spPr bwMode="black">
          <a:xfrm>
            <a:off x="914400" y="4495800"/>
            <a:ext cx="7467600" cy="609600"/>
          </a:xfrm>
        </p:spPr>
        <p:txBody>
          <a:bodyPr/>
          <a:lstStyle>
            <a:lvl1pPr marL="0" indent="0" algn="ctr">
              <a:buFont typeface="Wingdings" pitchFamily="2" charset="2"/>
              <a:buNone/>
              <a:defRPr sz="1800" b="1"/>
            </a:lvl1pPr>
          </a:lstStyle>
          <a:p>
            <a:r>
              <a:rPr lang="en-US" altLang="zh-CN"/>
              <a:t>Click to edit Master subtitle style</a:t>
            </a:r>
          </a:p>
        </p:txBody>
      </p:sp>
    </p:spTree>
    <p:extLst>
      <p:ext uri="{BB962C8B-B14F-4D97-AF65-F5344CB8AC3E}">
        <p14:creationId xmlns:p14="http://schemas.microsoft.com/office/powerpoint/2010/main" val="28177046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28600" y="1143000"/>
            <a:ext cx="8610600"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027" name="Rectangle 2"/>
          <p:cNvSpPr>
            <a:spLocks noGrp="1" noChangeArrowheads="1"/>
          </p:cNvSpPr>
          <p:nvPr>
            <p:ph type="title"/>
          </p:nvPr>
        </p:nvSpPr>
        <p:spPr bwMode="black">
          <a:xfrm>
            <a:off x="228600" y="152400"/>
            <a:ext cx="8610600"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Tree>
  </p:cSld>
  <p:clrMap bg1="dk2" tx1="lt1" bg2="dk1" tx2="lt2" accent1="accent1" accent2="accent2" accent3="accent3" accent4="accent4" accent5="accent5" accent6="accent6" hlink="hlink" folHlink="folHlink"/>
  <p:sldLayoutIdLst>
    <p:sldLayoutId id="2147483690" r:id="rId1"/>
  </p:sldLayoutIdLst>
  <p:txStyles>
    <p:titleStyle>
      <a:lvl1pPr algn="ctr" rtl="0" eaLnBrk="0" fontAlgn="base" hangingPunct="0">
        <a:spcBef>
          <a:spcPct val="0"/>
        </a:spcBef>
        <a:spcAft>
          <a:spcPct val="0"/>
        </a:spcAft>
        <a:defRPr sz="3200">
          <a:solidFill>
            <a:srgbClr val="99CCFF"/>
          </a:solidFill>
          <a:latin typeface="Arial" charset="0"/>
          <a:ea typeface="+mj-ea"/>
          <a:cs typeface="+mj-cs"/>
        </a:defRPr>
      </a:lvl1pPr>
      <a:lvl2pPr algn="ctr" rtl="0" eaLnBrk="0" fontAlgn="base" hangingPunct="0">
        <a:spcBef>
          <a:spcPct val="0"/>
        </a:spcBef>
        <a:spcAft>
          <a:spcPct val="0"/>
        </a:spcAft>
        <a:defRPr sz="3200">
          <a:solidFill>
            <a:srgbClr val="99CCFF"/>
          </a:solidFill>
          <a:latin typeface="Arial" charset="0"/>
        </a:defRPr>
      </a:lvl2pPr>
      <a:lvl3pPr algn="ctr" rtl="0" eaLnBrk="0" fontAlgn="base" hangingPunct="0">
        <a:spcBef>
          <a:spcPct val="0"/>
        </a:spcBef>
        <a:spcAft>
          <a:spcPct val="0"/>
        </a:spcAft>
        <a:defRPr sz="3200">
          <a:solidFill>
            <a:srgbClr val="99CCFF"/>
          </a:solidFill>
          <a:latin typeface="Arial" charset="0"/>
        </a:defRPr>
      </a:lvl3pPr>
      <a:lvl4pPr algn="ctr" rtl="0" eaLnBrk="0" fontAlgn="base" hangingPunct="0">
        <a:spcBef>
          <a:spcPct val="0"/>
        </a:spcBef>
        <a:spcAft>
          <a:spcPct val="0"/>
        </a:spcAft>
        <a:defRPr sz="3200">
          <a:solidFill>
            <a:srgbClr val="99CCFF"/>
          </a:solidFill>
          <a:latin typeface="Arial" charset="0"/>
        </a:defRPr>
      </a:lvl4pPr>
      <a:lvl5pPr algn="ctr" rtl="0" eaLnBrk="0" fontAlgn="base" hangingPunct="0">
        <a:spcBef>
          <a:spcPct val="0"/>
        </a:spcBef>
        <a:spcAft>
          <a:spcPct val="0"/>
        </a:spcAft>
        <a:defRPr sz="3200">
          <a:solidFill>
            <a:srgbClr val="99CCFF"/>
          </a:solidFill>
          <a:latin typeface="Arial" charset="0"/>
        </a:defRPr>
      </a:lvl5pPr>
      <a:lvl6pPr marL="457200" algn="ctr" rtl="0" fontAlgn="base">
        <a:spcBef>
          <a:spcPct val="0"/>
        </a:spcBef>
        <a:spcAft>
          <a:spcPct val="0"/>
        </a:spcAft>
        <a:defRPr sz="3200">
          <a:solidFill>
            <a:srgbClr val="99CCFF"/>
          </a:solidFill>
          <a:latin typeface="Verdana" pitchFamily="34" charset="0"/>
        </a:defRPr>
      </a:lvl6pPr>
      <a:lvl7pPr marL="914400" algn="ctr" rtl="0" fontAlgn="base">
        <a:spcBef>
          <a:spcPct val="0"/>
        </a:spcBef>
        <a:spcAft>
          <a:spcPct val="0"/>
        </a:spcAft>
        <a:defRPr sz="3200">
          <a:solidFill>
            <a:srgbClr val="99CCFF"/>
          </a:solidFill>
          <a:latin typeface="Verdana" pitchFamily="34" charset="0"/>
        </a:defRPr>
      </a:lvl7pPr>
      <a:lvl8pPr marL="1371600" algn="ctr" rtl="0" fontAlgn="base">
        <a:spcBef>
          <a:spcPct val="0"/>
        </a:spcBef>
        <a:spcAft>
          <a:spcPct val="0"/>
        </a:spcAft>
        <a:defRPr sz="3200">
          <a:solidFill>
            <a:srgbClr val="99CCFF"/>
          </a:solidFill>
          <a:latin typeface="Verdana" pitchFamily="34" charset="0"/>
        </a:defRPr>
      </a:lvl8pPr>
      <a:lvl9pPr marL="1828800" algn="ctr" rtl="0" fontAlgn="base">
        <a:spcBef>
          <a:spcPct val="0"/>
        </a:spcBef>
        <a:spcAft>
          <a:spcPct val="0"/>
        </a:spcAft>
        <a:defRPr sz="3200">
          <a:solidFill>
            <a:srgbClr val="99CC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400">
          <a:solidFill>
            <a:schemeClr val="tx2"/>
          </a:solidFill>
          <a:latin typeface="Arial" charset="0"/>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2"/>
          </a:solidFill>
          <a:latin typeface="Arial" charset="0"/>
        </a:defRPr>
      </a:lvl3pPr>
      <a:lvl4pPr marL="1600200" indent="-228600" algn="l" rtl="0" eaLnBrk="0" fontAlgn="base" hangingPunct="0">
        <a:spcBef>
          <a:spcPct val="20000"/>
        </a:spcBef>
        <a:spcAft>
          <a:spcPct val="0"/>
        </a:spcAft>
        <a:buChar char="–"/>
        <a:defRPr sz="2000">
          <a:solidFill>
            <a:schemeClr val="tx2"/>
          </a:solidFill>
          <a:latin typeface="Arial" charset="0"/>
        </a:defRPr>
      </a:lvl4pPr>
      <a:lvl5pPr marL="2057400" indent="-228600" algn="l" rtl="0" eaLnBrk="0" fontAlgn="base" hangingPunct="0">
        <a:spcBef>
          <a:spcPct val="20000"/>
        </a:spcBef>
        <a:spcAft>
          <a:spcPct val="0"/>
        </a:spcAft>
        <a:buChar char="»"/>
        <a:defRPr sz="2000">
          <a:solidFill>
            <a:schemeClr val="tx2"/>
          </a:solidFill>
          <a:latin typeface="Arial" charset="0"/>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9"/>
          <p:cNvSpPr>
            <a:spLocks noChangeArrowheads="1"/>
          </p:cNvSpPr>
          <p:nvPr/>
        </p:nvSpPr>
        <p:spPr bwMode="auto">
          <a:xfrm>
            <a:off x="-676275" y="32448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endParaRPr lang="zh-CN" altLang="en-US" sz="1800">
              <a:solidFill>
                <a:schemeClr val="tx1"/>
              </a:solidFill>
              <a:latin typeface="Arial" charset="0"/>
              <a:ea typeface="宋体" charset="-122"/>
            </a:endParaRPr>
          </a:p>
        </p:txBody>
      </p:sp>
      <p:sp>
        <p:nvSpPr>
          <p:cNvPr id="3075" name="Rectangle 14"/>
          <p:cNvSpPr>
            <a:spLocks noGrp="1" noChangeArrowheads="1"/>
          </p:cNvSpPr>
          <p:nvPr>
            <p:ph type="ctrTitle"/>
          </p:nvPr>
        </p:nvSpPr>
        <p:spPr/>
        <p:txBody>
          <a:bodyPr/>
          <a:lstStyle/>
          <a:p>
            <a:pPr eaLnBrk="1" hangingPunct="1"/>
            <a:r>
              <a:rPr lang="zh-CN" altLang="en-US" sz="4800" b="0" dirty="0" smtClean="0">
                <a:solidFill>
                  <a:schemeClr val="tx2"/>
                </a:solidFill>
                <a:latin typeface="隶书" pitchFamily="49" charset="-122"/>
                <a:ea typeface="隶书" pitchFamily="49" charset="-122"/>
              </a:rPr>
              <a:t>国债期货专题一</a:t>
            </a:r>
            <a:r>
              <a:rPr lang="en-US" altLang="zh-CN" sz="4800" b="0" dirty="0" smtClean="0">
                <a:solidFill>
                  <a:schemeClr val="tx2"/>
                </a:solidFill>
                <a:latin typeface="隶书" pitchFamily="49" charset="-122"/>
                <a:ea typeface="隶书" pitchFamily="49" charset="-122"/>
              </a:rPr>
              <a:t/>
            </a:r>
            <a:br>
              <a:rPr lang="en-US" altLang="zh-CN" sz="4800" b="0" dirty="0" smtClean="0">
                <a:solidFill>
                  <a:schemeClr val="tx2"/>
                </a:solidFill>
                <a:latin typeface="隶书" pitchFamily="49" charset="-122"/>
                <a:ea typeface="隶书" pitchFamily="49" charset="-122"/>
              </a:rPr>
            </a:br>
            <a:r>
              <a:rPr lang="zh-CN" altLang="en-US" sz="4800" b="0" dirty="0" smtClean="0">
                <a:solidFill>
                  <a:schemeClr val="tx2"/>
                </a:solidFill>
                <a:latin typeface="隶书" pitchFamily="49" charset="-122"/>
                <a:ea typeface="隶书" pitchFamily="49" charset="-122"/>
              </a:rPr>
              <a:t>国债期货合约及规则设计</a:t>
            </a:r>
            <a:endParaRPr lang="en-US" altLang="zh-CN" sz="4800" b="0" dirty="0" smtClean="0">
              <a:solidFill>
                <a:schemeClr val="tx2"/>
              </a:solidFill>
              <a:latin typeface="隶书" pitchFamily="49" charset="-122"/>
              <a:ea typeface="隶书" pitchFamily="49" charset="-122"/>
            </a:endParaRPr>
          </a:p>
        </p:txBody>
      </p:sp>
      <p:sp>
        <p:nvSpPr>
          <p:cNvPr id="3076" name="Rectangle 15"/>
          <p:cNvSpPr>
            <a:spLocks noGrp="1" noChangeArrowheads="1"/>
          </p:cNvSpPr>
          <p:nvPr>
            <p:ph type="subTitle" idx="1"/>
          </p:nvPr>
        </p:nvSpPr>
        <p:spPr>
          <a:xfrm>
            <a:off x="838200" y="4419600"/>
            <a:ext cx="7467600" cy="609600"/>
          </a:xfrm>
        </p:spPr>
        <p:txBody>
          <a:bodyPr/>
          <a:lstStyle/>
          <a:p>
            <a:pPr eaLnBrk="1" hangingPunct="1"/>
            <a:r>
              <a:rPr lang="zh-CN" altLang="en-US" sz="2000" b="0" dirty="0" smtClean="0">
                <a:latin typeface="黑体" pitchFamily="2" charset="-122"/>
                <a:ea typeface="黑体" pitchFamily="2" charset="-122"/>
              </a:rPr>
              <a:t>国金期货</a:t>
            </a:r>
            <a:r>
              <a:rPr lang="en-US" altLang="zh-CN" sz="2000" b="0" dirty="0" smtClean="0">
                <a:latin typeface="黑体" pitchFamily="2" charset="-122"/>
                <a:ea typeface="黑体" pitchFamily="2" charset="-122"/>
              </a:rPr>
              <a:t>—</a:t>
            </a:r>
            <a:r>
              <a:rPr lang="zh-CN" altLang="en-US" sz="2000" b="0" dirty="0" smtClean="0">
                <a:latin typeface="黑体" pitchFamily="2" charset="-122"/>
                <a:ea typeface="黑体" pitchFamily="2" charset="-122"/>
              </a:rPr>
              <a:t>研究所</a:t>
            </a:r>
            <a:r>
              <a:rPr lang="en-US" altLang="zh-CN" sz="2000" b="0" dirty="0" smtClean="0">
                <a:latin typeface="黑体" pitchFamily="2" charset="-122"/>
                <a:ea typeface="黑体" pitchFamily="2" charset="-122"/>
              </a:rPr>
              <a:t>—</a:t>
            </a:r>
            <a:r>
              <a:rPr lang="zh-CN" altLang="en-US" sz="2000" b="0" dirty="0" smtClean="0">
                <a:latin typeface="黑体" pitchFamily="2" charset="-122"/>
                <a:ea typeface="黑体" pitchFamily="2" charset="-122"/>
              </a:rPr>
              <a:t>何波</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p:txBody>
          <a:bodyPr/>
          <a:lstStyle/>
          <a:p>
            <a:endParaRPr lang="zh-CN" altLang="en-US" smtClean="0">
              <a:ea typeface="宋体" charset="-122"/>
            </a:endParaRPr>
          </a:p>
        </p:txBody>
      </p:sp>
      <p:sp>
        <p:nvSpPr>
          <p:cNvPr id="9219" name="Rectangle 3"/>
          <p:cNvSpPr>
            <a:spLocks noGrp="1" noChangeArrowheads="1"/>
          </p:cNvSpPr>
          <p:nvPr>
            <p:ph type="body" idx="4294967295"/>
          </p:nvPr>
        </p:nvSpPr>
        <p:spPr/>
        <p:txBody>
          <a:bodyPr/>
          <a:lstStyle/>
          <a:p>
            <a:pPr marL="0" indent="0">
              <a:buNone/>
            </a:pPr>
            <a:endParaRPr lang="en-US" altLang="zh-CN" b="1" dirty="0" smtClean="0">
              <a:solidFill>
                <a:schemeClr val="bg1"/>
              </a:solidFill>
              <a:latin typeface="宋体" pitchFamily="2" charset="-122"/>
              <a:ea typeface="宋体" pitchFamily="2" charset="-122"/>
            </a:endParaRPr>
          </a:p>
          <a:p>
            <a:pPr marL="0" indent="0">
              <a:buNone/>
            </a:pPr>
            <a:r>
              <a:rPr lang="zh-CN" altLang="en-US" b="1" dirty="0" smtClean="0">
                <a:solidFill>
                  <a:schemeClr val="bg1"/>
                </a:solidFill>
                <a:latin typeface="宋体" pitchFamily="2" charset="-122"/>
                <a:ea typeface="宋体" pitchFamily="2" charset="-122"/>
              </a:rPr>
              <a:t>国债期货合约的主要条款</a:t>
            </a:r>
            <a:endParaRPr lang="en-US" altLang="zh-CN" b="1" dirty="0" smtClean="0">
              <a:solidFill>
                <a:schemeClr val="bg1"/>
              </a:solidFill>
              <a:latin typeface="宋体" pitchFamily="2" charset="-122"/>
              <a:ea typeface="宋体" pitchFamily="2" charset="-122"/>
            </a:endParaRPr>
          </a:p>
          <a:p>
            <a:pPr marL="0" indent="0">
              <a:buNone/>
            </a:pPr>
            <a:endParaRPr lang="en-US" altLang="zh-CN" b="1" dirty="0">
              <a:solidFill>
                <a:schemeClr val="bg1"/>
              </a:solidFill>
              <a:latin typeface="宋体" pitchFamily="2" charset="-122"/>
              <a:ea typeface="宋体" pitchFamily="2" charset="-122"/>
            </a:endParaRPr>
          </a:p>
          <a:p>
            <a:pPr marL="0" indent="0">
              <a:buNone/>
            </a:pPr>
            <a:r>
              <a:rPr lang="zh-CN" altLang="en-US" b="1" dirty="0" smtClean="0">
                <a:solidFill>
                  <a:schemeClr val="bg1"/>
                </a:solidFill>
                <a:latin typeface="宋体" pitchFamily="2" charset="-122"/>
                <a:ea typeface="宋体" pitchFamily="2" charset="-122"/>
              </a:rPr>
              <a:t>国债期货风险管理制度</a:t>
            </a:r>
            <a:endParaRPr lang="en-US" altLang="zh-CN" b="1" dirty="0" smtClean="0">
              <a:solidFill>
                <a:schemeClr val="bg1"/>
              </a:solidFill>
              <a:latin typeface="宋体" pitchFamily="2" charset="-122"/>
              <a:ea typeface="宋体" pitchFamily="2" charset="-122"/>
            </a:endParaRPr>
          </a:p>
          <a:p>
            <a:pPr marL="0" indent="0">
              <a:buNone/>
            </a:pPr>
            <a:endParaRPr lang="en-US" altLang="zh-CN" b="1" dirty="0">
              <a:solidFill>
                <a:schemeClr val="bg1"/>
              </a:solidFill>
              <a:latin typeface="宋体" pitchFamily="2" charset="-122"/>
              <a:ea typeface="宋体" pitchFamily="2" charset="-122"/>
            </a:endParaRPr>
          </a:p>
          <a:p>
            <a:pPr marL="0" indent="0">
              <a:buNone/>
            </a:pPr>
            <a:r>
              <a:rPr lang="zh-CN" altLang="en-US" b="1" dirty="0" smtClean="0">
                <a:solidFill>
                  <a:schemeClr val="bg1"/>
                </a:solidFill>
                <a:latin typeface="宋体" pitchFamily="2" charset="-122"/>
                <a:ea typeface="宋体" pitchFamily="2" charset="-122"/>
              </a:rPr>
              <a:t>国债期货交割方案</a:t>
            </a:r>
            <a:endParaRPr lang="en-US" altLang="zh-CN" b="1" dirty="0" smtClean="0">
              <a:solidFill>
                <a:schemeClr val="bg1"/>
              </a:solidFill>
              <a:latin typeface="宋体" pitchFamily="2" charset="-122"/>
              <a:ea typeface="宋体" pitchFamily="2" charset="-122"/>
            </a:endParaRPr>
          </a:p>
          <a:p>
            <a:pPr marL="0" indent="0">
              <a:buNone/>
            </a:pPr>
            <a:endParaRPr lang="en-US" altLang="zh-CN" b="1" dirty="0">
              <a:solidFill>
                <a:schemeClr val="bg1"/>
              </a:solidFill>
              <a:latin typeface="宋体" pitchFamily="2" charset="-122"/>
              <a:ea typeface="宋体" pitchFamily="2" charset="-122"/>
            </a:endParaRPr>
          </a:p>
          <a:p>
            <a:pPr marL="0" indent="0">
              <a:buNone/>
            </a:pPr>
            <a:r>
              <a:rPr lang="en-US" altLang="zh-CN" b="1" dirty="0">
                <a:solidFill>
                  <a:schemeClr val="bg1"/>
                </a:solidFill>
                <a:latin typeface="宋体" pitchFamily="2" charset="-122"/>
                <a:ea typeface="宋体" pitchFamily="2" charset="-122"/>
              </a:rPr>
              <a:t>1992</a:t>
            </a:r>
            <a:r>
              <a:rPr lang="zh-CN" altLang="zh-CN" b="1" dirty="0">
                <a:solidFill>
                  <a:schemeClr val="bg1"/>
                </a:solidFill>
                <a:latin typeface="宋体" pitchFamily="2" charset="-122"/>
                <a:ea typeface="宋体" pitchFamily="2" charset="-122"/>
              </a:rPr>
              <a:t>年上市国债期货合约与中金所国债期货仿真合约的对比</a:t>
            </a:r>
            <a:endParaRPr lang="zh-CN" altLang="en-US" b="1" dirty="0" smtClean="0">
              <a:solidFill>
                <a:schemeClr val="bg1"/>
              </a:solidFill>
              <a:latin typeface="宋体" pitchFamily="2" charset="-122"/>
              <a:ea typeface="宋体"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4800" dirty="0" smtClean="0">
              <a:solidFill>
                <a:schemeClr val="bg1"/>
              </a:solidFill>
            </a:endParaRPr>
          </a:p>
          <a:p>
            <a:pPr algn="l"/>
            <a:endParaRPr lang="en-US" altLang="zh-CN" sz="4800" dirty="0">
              <a:solidFill>
                <a:schemeClr val="bg1"/>
              </a:solidFill>
            </a:endParaRPr>
          </a:p>
          <a:p>
            <a:pPr algn="l"/>
            <a:r>
              <a:rPr lang="zh-CN" altLang="en-US" sz="4800" dirty="0" smtClean="0">
                <a:solidFill>
                  <a:schemeClr val="bg1"/>
                </a:solidFill>
                <a:latin typeface="宋体" pitchFamily="2" charset="-122"/>
                <a:ea typeface="宋体" pitchFamily="2" charset="-122"/>
              </a:rPr>
              <a:t>国债期货合约的主要条款</a:t>
            </a:r>
            <a:endParaRPr lang="zh-CN" altLang="en-US" sz="4800"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7964479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endParaRPr lang="zh-CN" altLang="en-US" b="1" dirty="0" smtClean="0">
              <a:solidFill>
                <a:schemeClr val="bg1"/>
              </a:solidFill>
              <a:ea typeface="宋体" charset="-122"/>
            </a:endParaRPr>
          </a:p>
        </p:txBody>
      </p:sp>
      <p:graphicFrame>
        <p:nvGraphicFramePr>
          <p:cNvPr id="2" name="表格 1"/>
          <p:cNvGraphicFramePr>
            <a:graphicFrameLocks noGrp="1" noChangeAspect="1"/>
          </p:cNvGraphicFramePr>
          <p:nvPr>
            <p:extLst>
              <p:ext uri="{D42A27DB-BD31-4B8C-83A1-F6EECF244321}">
                <p14:modId xmlns:p14="http://schemas.microsoft.com/office/powerpoint/2010/main" val="1900371552"/>
              </p:ext>
            </p:extLst>
          </p:nvPr>
        </p:nvGraphicFramePr>
        <p:xfrm>
          <a:off x="228600" y="914400"/>
          <a:ext cx="8686800" cy="5105400"/>
        </p:xfrm>
        <a:graphic>
          <a:graphicData uri="http://schemas.openxmlformats.org/drawingml/2006/table">
            <a:tbl>
              <a:tblPr>
                <a:tableStyleId>{5C22544A-7EE6-4342-B048-85BDC9FD1C3A}</a:tableStyleId>
              </a:tblPr>
              <a:tblGrid>
                <a:gridCol w="4044403"/>
                <a:gridCol w="4642397"/>
              </a:tblGrid>
              <a:tr h="309762">
                <a:tc>
                  <a:txBody>
                    <a:bodyPr/>
                    <a:lstStyle/>
                    <a:p>
                      <a:pPr algn="just">
                        <a:spcAft>
                          <a:spcPts val="0"/>
                        </a:spcAft>
                      </a:pPr>
                      <a:r>
                        <a:rPr lang="zh-CN" sz="1400" b="1" dirty="0">
                          <a:solidFill>
                            <a:schemeClr val="bg1"/>
                          </a:solidFill>
                          <a:effectLst/>
                          <a:latin typeface="宋体" pitchFamily="2" charset="-122"/>
                          <a:ea typeface="宋体" pitchFamily="2" charset="-122"/>
                        </a:rPr>
                        <a:t>中金所</a:t>
                      </a:r>
                      <a:r>
                        <a:rPr lang="en-US" sz="1400" b="1" dirty="0">
                          <a:solidFill>
                            <a:schemeClr val="bg1"/>
                          </a:solidFill>
                          <a:effectLst/>
                          <a:latin typeface="宋体" pitchFamily="2" charset="-122"/>
                          <a:ea typeface="宋体" pitchFamily="2" charset="-122"/>
                        </a:rPr>
                        <a:t>5</a:t>
                      </a:r>
                      <a:r>
                        <a:rPr lang="zh-CN" sz="1400" b="1" dirty="0">
                          <a:solidFill>
                            <a:schemeClr val="bg1"/>
                          </a:solidFill>
                          <a:effectLst/>
                          <a:latin typeface="宋体" pitchFamily="2" charset="-122"/>
                          <a:ea typeface="宋体" pitchFamily="2" charset="-122"/>
                        </a:rPr>
                        <a:t>年期国债期货合约条款项目</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内容</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4292">
                <a:tc>
                  <a:txBody>
                    <a:bodyPr/>
                    <a:lstStyle/>
                    <a:p>
                      <a:pPr algn="just">
                        <a:spcAft>
                          <a:spcPts val="0"/>
                        </a:spcAft>
                      </a:pPr>
                      <a:r>
                        <a:rPr lang="zh-CN" sz="1400" b="1" dirty="0">
                          <a:solidFill>
                            <a:schemeClr val="bg1"/>
                          </a:solidFill>
                          <a:effectLst/>
                          <a:latin typeface="宋体" pitchFamily="2" charset="-122"/>
                          <a:ea typeface="宋体" pitchFamily="2" charset="-122"/>
                        </a:rPr>
                        <a:t>合约标的</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面额为</a:t>
                      </a:r>
                      <a:r>
                        <a:rPr lang="en-US" sz="1400" b="1">
                          <a:solidFill>
                            <a:schemeClr val="bg1"/>
                          </a:solidFill>
                          <a:effectLst/>
                          <a:latin typeface="宋体" pitchFamily="2" charset="-122"/>
                          <a:ea typeface="宋体" pitchFamily="2" charset="-122"/>
                        </a:rPr>
                        <a:t>100</a:t>
                      </a:r>
                      <a:r>
                        <a:rPr lang="zh-CN" sz="1400" b="1">
                          <a:solidFill>
                            <a:schemeClr val="bg1"/>
                          </a:solidFill>
                          <a:effectLst/>
                          <a:latin typeface="宋体" pitchFamily="2" charset="-122"/>
                          <a:ea typeface="宋体" pitchFamily="2" charset="-122"/>
                        </a:rPr>
                        <a:t>万元人民币，票面利率为</a:t>
                      </a:r>
                      <a:r>
                        <a:rPr lang="en-US" sz="1400" b="1">
                          <a:solidFill>
                            <a:schemeClr val="bg1"/>
                          </a:solidFill>
                          <a:effectLst/>
                          <a:latin typeface="宋体" pitchFamily="2" charset="-122"/>
                          <a:ea typeface="宋体" pitchFamily="2" charset="-122"/>
                        </a:rPr>
                        <a:t>3%</a:t>
                      </a:r>
                      <a:r>
                        <a:rPr lang="zh-CN" sz="1400" b="1">
                          <a:solidFill>
                            <a:schemeClr val="bg1"/>
                          </a:solidFill>
                          <a:effectLst/>
                          <a:latin typeface="宋体" pitchFamily="2" charset="-122"/>
                          <a:ea typeface="宋体" pitchFamily="2" charset="-122"/>
                        </a:rPr>
                        <a:t>的</a:t>
                      </a:r>
                      <a:r>
                        <a:rPr lang="en-US" sz="1400" b="1">
                          <a:solidFill>
                            <a:schemeClr val="bg1"/>
                          </a:solidFill>
                          <a:effectLst/>
                          <a:latin typeface="宋体" pitchFamily="2" charset="-122"/>
                          <a:ea typeface="宋体" pitchFamily="2" charset="-122"/>
                        </a:rPr>
                        <a:t>5</a:t>
                      </a:r>
                      <a:r>
                        <a:rPr lang="zh-CN" sz="1400" b="1">
                          <a:solidFill>
                            <a:schemeClr val="bg1"/>
                          </a:solidFill>
                          <a:effectLst/>
                          <a:latin typeface="宋体" pitchFamily="2" charset="-122"/>
                          <a:ea typeface="宋体" pitchFamily="2" charset="-122"/>
                        </a:rPr>
                        <a:t>年期名义标准券</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078">
                <a:tc>
                  <a:txBody>
                    <a:bodyPr/>
                    <a:lstStyle/>
                    <a:p>
                      <a:pPr algn="just">
                        <a:spcAft>
                          <a:spcPts val="0"/>
                        </a:spcAft>
                      </a:pPr>
                      <a:r>
                        <a:rPr lang="zh-CN" sz="1400" b="1" dirty="0">
                          <a:solidFill>
                            <a:schemeClr val="bg1"/>
                          </a:solidFill>
                          <a:effectLst/>
                          <a:latin typeface="宋体" pitchFamily="2" charset="-122"/>
                          <a:ea typeface="宋体" pitchFamily="2" charset="-122"/>
                        </a:rPr>
                        <a:t>报价方式</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百元报价</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3608">
                <a:tc>
                  <a:txBody>
                    <a:bodyPr/>
                    <a:lstStyle/>
                    <a:p>
                      <a:pPr algn="just">
                        <a:spcAft>
                          <a:spcPts val="0"/>
                        </a:spcAft>
                      </a:pPr>
                      <a:r>
                        <a:rPr lang="zh-CN" sz="1400" b="1" dirty="0">
                          <a:solidFill>
                            <a:schemeClr val="bg1"/>
                          </a:solidFill>
                          <a:effectLst/>
                          <a:latin typeface="宋体" pitchFamily="2" charset="-122"/>
                          <a:ea typeface="宋体" pitchFamily="2" charset="-122"/>
                        </a:rPr>
                        <a:t>最小变动价位</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en-US" sz="1400" b="1" dirty="0" smtClean="0">
                          <a:solidFill>
                            <a:schemeClr val="bg1"/>
                          </a:solidFill>
                          <a:effectLst/>
                          <a:latin typeface="宋体" pitchFamily="2" charset="-122"/>
                          <a:ea typeface="宋体" pitchFamily="2" charset="-122"/>
                        </a:rPr>
                        <a:t>0.0</a:t>
                      </a:r>
                      <a:r>
                        <a:rPr lang="en-US" altLang="zh-CN" sz="1400" b="1" dirty="0" smtClean="0">
                          <a:solidFill>
                            <a:schemeClr val="bg1"/>
                          </a:solidFill>
                          <a:effectLst/>
                          <a:latin typeface="宋体" pitchFamily="2" charset="-122"/>
                          <a:ea typeface="宋体" pitchFamily="2" charset="-122"/>
                        </a:rPr>
                        <a:t>02</a:t>
                      </a:r>
                      <a:r>
                        <a:rPr lang="zh-CN" sz="1400" b="1" dirty="0" smtClean="0">
                          <a:solidFill>
                            <a:schemeClr val="bg1"/>
                          </a:solidFill>
                          <a:effectLst/>
                          <a:latin typeface="宋体" pitchFamily="2" charset="-122"/>
                          <a:ea typeface="宋体" pitchFamily="2" charset="-122"/>
                        </a:rPr>
                        <a:t>个点</a:t>
                      </a:r>
                      <a:endParaRPr lang="zh-CN" sz="1400" b="1" dirty="0">
                        <a:solidFill>
                          <a:schemeClr val="bg1"/>
                        </a:solidFill>
                        <a:effectLst/>
                        <a:latin typeface="宋体" pitchFamily="2" charset="-122"/>
                        <a:ea typeface="宋体" pitchFamily="2" charset="-122"/>
                        <a:cs typeface="华文中宋"/>
                      </a:endParaRPr>
                    </a:p>
                  </a:txBody>
                  <a:tcPr marL="68580" marR="68580" marT="0" marB="0"/>
                </a:tc>
              </a:tr>
              <a:tr h="298138">
                <a:tc>
                  <a:txBody>
                    <a:bodyPr/>
                    <a:lstStyle/>
                    <a:p>
                      <a:pPr algn="just">
                        <a:spcAft>
                          <a:spcPts val="0"/>
                        </a:spcAft>
                      </a:pPr>
                      <a:r>
                        <a:rPr lang="zh-CN" sz="1400" b="1" dirty="0">
                          <a:solidFill>
                            <a:schemeClr val="bg1"/>
                          </a:solidFill>
                          <a:effectLst/>
                          <a:latin typeface="宋体" pitchFamily="2" charset="-122"/>
                          <a:ea typeface="宋体" pitchFamily="2" charset="-122"/>
                        </a:rPr>
                        <a:t>合约月份</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dirty="0">
                          <a:solidFill>
                            <a:schemeClr val="bg1"/>
                          </a:solidFill>
                          <a:effectLst/>
                          <a:latin typeface="宋体" pitchFamily="2" charset="-122"/>
                          <a:ea typeface="宋体" pitchFamily="2" charset="-122"/>
                        </a:rPr>
                        <a:t>最近的三个季月（三、六、九、十二季月循环）</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r>
              <a:tr h="469228">
                <a:tc>
                  <a:txBody>
                    <a:bodyPr/>
                    <a:lstStyle/>
                    <a:p>
                      <a:pPr algn="just">
                        <a:spcAft>
                          <a:spcPts val="0"/>
                        </a:spcAft>
                      </a:pPr>
                      <a:r>
                        <a:rPr lang="zh-CN" sz="1400" b="1" dirty="0">
                          <a:solidFill>
                            <a:schemeClr val="bg1"/>
                          </a:solidFill>
                          <a:effectLst/>
                          <a:latin typeface="宋体" pitchFamily="2" charset="-122"/>
                          <a:ea typeface="宋体" pitchFamily="2" charset="-122"/>
                        </a:rPr>
                        <a:t>交易时间</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en-US" sz="1400" b="1" dirty="0">
                          <a:solidFill>
                            <a:schemeClr val="bg1"/>
                          </a:solidFill>
                          <a:effectLst/>
                          <a:latin typeface="宋体" pitchFamily="2" charset="-122"/>
                          <a:ea typeface="宋体" pitchFamily="2" charset="-122"/>
                        </a:rPr>
                        <a:t>9:15-11:30</a:t>
                      </a:r>
                      <a:r>
                        <a:rPr lang="zh-CN" sz="1400" b="1" dirty="0">
                          <a:solidFill>
                            <a:schemeClr val="bg1"/>
                          </a:solidFill>
                          <a:effectLst/>
                          <a:latin typeface="宋体" pitchFamily="2" charset="-122"/>
                          <a:ea typeface="宋体" pitchFamily="2" charset="-122"/>
                        </a:rPr>
                        <a:t>；</a:t>
                      </a:r>
                      <a:r>
                        <a:rPr lang="en-US" sz="1400" b="1" dirty="0">
                          <a:solidFill>
                            <a:schemeClr val="bg1"/>
                          </a:solidFill>
                          <a:effectLst/>
                          <a:latin typeface="宋体" pitchFamily="2" charset="-122"/>
                          <a:ea typeface="宋体" pitchFamily="2" charset="-122"/>
                        </a:rPr>
                        <a:t>13:00-15:15 </a:t>
                      </a:r>
                      <a:endParaRPr lang="zh-CN" sz="1400" b="1" dirty="0">
                        <a:solidFill>
                          <a:schemeClr val="bg1"/>
                        </a:solidFill>
                        <a:effectLst/>
                        <a:latin typeface="宋体" pitchFamily="2" charset="-122"/>
                        <a:ea typeface="宋体" pitchFamily="2" charset="-122"/>
                      </a:endParaRPr>
                    </a:p>
                    <a:p>
                      <a:pPr algn="just">
                        <a:spcAft>
                          <a:spcPts val="0"/>
                        </a:spcAft>
                      </a:pPr>
                      <a:r>
                        <a:rPr lang="zh-CN" sz="1400" b="1" dirty="0">
                          <a:solidFill>
                            <a:schemeClr val="bg1"/>
                          </a:solidFill>
                          <a:effectLst/>
                          <a:latin typeface="宋体" pitchFamily="2" charset="-122"/>
                          <a:ea typeface="宋体" pitchFamily="2" charset="-122"/>
                        </a:rPr>
                        <a:t>最后交易日：</a:t>
                      </a:r>
                      <a:r>
                        <a:rPr lang="en-US" sz="1400" b="1" dirty="0">
                          <a:solidFill>
                            <a:schemeClr val="bg1"/>
                          </a:solidFill>
                          <a:effectLst/>
                          <a:latin typeface="宋体" pitchFamily="2" charset="-122"/>
                          <a:ea typeface="宋体" pitchFamily="2" charset="-122"/>
                        </a:rPr>
                        <a:t>9:15-11:30 </a:t>
                      </a:r>
                      <a:endParaRPr lang="zh-CN" sz="1400" b="1" dirty="0">
                        <a:solidFill>
                          <a:schemeClr val="bg1"/>
                        </a:solidFill>
                        <a:effectLst/>
                        <a:latin typeface="宋体" pitchFamily="2" charset="-122"/>
                        <a:ea typeface="宋体" pitchFamily="2" charset="-122"/>
                        <a:cs typeface="华文中宋"/>
                      </a:endParaRPr>
                    </a:p>
                  </a:txBody>
                  <a:tcPr marL="68580" marR="68580" marT="0" marB="0"/>
                </a:tc>
              </a:tr>
              <a:tr h="317967">
                <a:tc>
                  <a:txBody>
                    <a:bodyPr/>
                    <a:lstStyle/>
                    <a:p>
                      <a:pPr algn="just">
                        <a:spcAft>
                          <a:spcPts val="0"/>
                        </a:spcAft>
                      </a:pPr>
                      <a:r>
                        <a:rPr lang="zh-CN" sz="1400" b="1" dirty="0">
                          <a:solidFill>
                            <a:schemeClr val="bg1"/>
                          </a:solidFill>
                          <a:effectLst/>
                          <a:latin typeface="宋体" pitchFamily="2" charset="-122"/>
                          <a:ea typeface="宋体" pitchFamily="2" charset="-122"/>
                        </a:rPr>
                        <a:t>每日价格最大波动限制</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上一交易日结算价的±</a:t>
                      </a:r>
                      <a:r>
                        <a:rPr lang="en-US" sz="1400" b="1">
                          <a:solidFill>
                            <a:schemeClr val="bg1"/>
                          </a:solidFill>
                          <a:effectLst/>
                          <a:latin typeface="宋体" pitchFamily="2" charset="-122"/>
                          <a:ea typeface="宋体" pitchFamily="2" charset="-122"/>
                        </a:rPr>
                        <a:t>2 %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dirty="0">
                          <a:solidFill>
                            <a:schemeClr val="bg1"/>
                          </a:solidFill>
                          <a:effectLst/>
                          <a:latin typeface="宋体" pitchFamily="2" charset="-122"/>
                          <a:ea typeface="宋体" pitchFamily="2" charset="-122"/>
                        </a:rPr>
                        <a:t>最低交易保证金</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dirty="0">
                          <a:solidFill>
                            <a:schemeClr val="bg1"/>
                          </a:solidFill>
                          <a:effectLst/>
                          <a:latin typeface="宋体" pitchFamily="2" charset="-122"/>
                          <a:ea typeface="宋体" pitchFamily="2" charset="-122"/>
                        </a:rPr>
                        <a:t>合约价值</a:t>
                      </a:r>
                      <a:r>
                        <a:rPr lang="zh-CN" sz="1400" b="1" dirty="0" smtClean="0">
                          <a:solidFill>
                            <a:schemeClr val="bg1"/>
                          </a:solidFill>
                          <a:effectLst/>
                          <a:latin typeface="宋体" pitchFamily="2" charset="-122"/>
                          <a:ea typeface="宋体" pitchFamily="2" charset="-122"/>
                        </a:rPr>
                        <a:t>的</a:t>
                      </a:r>
                      <a:r>
                        <a:rPr lang="en-US" altLang="zh-CN" sz="1400" b="1" dirty="0" smtClean="0">
                          <a:solidFill>
                            <a:schemeClr val="bg1"/>
                          </a:solidFill>
                          <a:effectLst/>
                          <a:latin typeface="宋体" pitchFamily="2" charset="-122"/>
                          <a:ea typeface="宋体" pitchFamily="2" charset="-122"/>
                        </a:rPr>
                        <a:t>2</a:t>
                      </a:r>
                      <a:r>
                        <a:rPr lang="en-US" sz="1400" b="1" dirty="0" smtClean="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dirty="0">
                          <a:solidFill>
                            <a:schemeClr val="bg1"/>
                          </a:solidFill>
                          <a:effectLst/>
                          <a:latin typeface="宋体" pitchFamily="2" charset="-122"/>
                          <a:ea typeface="宋体" pitchFamily="2" charset="-122"/>
                        </a:rPr>
                        <a:t>当日结算价</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最后一小时成交价格按成交量加权平均价</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a:solidFill>
                            <a:schemeClr val="bg1"/>
                          </a:solidFill>
                          <a:effectLst/>
                          <a:latin typeface="宋体" pitchFamily="2" charset="-122"/>
                          <a:ea typeface="宋体" pitchFamily="2" charset="-122"/>
                        </a:rPr>
                        <a:t>最后交易日</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合约到期月份的第二个星期五</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a:solidFill>
                            <a:schemeClr val="bg1"/>
                          </a:solidFill>
                          <a:effectLst/>
                          <a:latin typeface="宋体" pitchFamily="2" charset="-122"/>
                          <a:ea typeface="宋体" pitchFamily="2" charset="-122"/>
                        </a:rPr>
                        <a:t>交割方式</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采用集中交割模式的实物交割</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dirty="0">
                          <a:solidFill>
                            <a:schemeClr val="bg1"/>
                          </a:solidFill>
                          <a:effectLst/>
                          <a:latin typeface="宋体" pitchFamily="2" charset="-122"/>
                          <a:ea typeface="宋体" pitchFamily="2" charset="-122"/>
                        </a:rPr>
                        <a:t>可交割债券</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距到期日为</a:t>
                      </a:r>
                      <a:r>
                        <a:rPr lang="en-US" sz="1400" b="1">
                          <a:solidFill>
                            <a:schemeClr val="bg1"/>
                          </a:solidFill>
                          <a:effectLst/>
                          <a:latin typeface="宋体" pitchFamily="2" charset="-122"/>
                          <a:ea typeface="宋体" pitchFamily="2" charset="-122"/>
                        </a:rPr>
                        <a:t>4-7</a:t>
                      </a:r>
                      <a:r>
                        <a:rPr lang="zh-CN" sz="1400" b="1">
                          <a:solidFill>
                            <a:schemeClr val="bg1"/>
                          </a:solidFill>
                          <a:effectLst/>
                          <a:latin typeface="宋体" pitchFamily="2" charset="-122"/>
                          <a:ea typeface="宋体" pitchFamily="2" charset="-122"/>
                        </a:rPr>
                        <a:t>年的固定利息国债</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dirty="0">
                          <a:solidFill>
                            <a:schemeClr val="bg1"/>
                          </a:solidFill>
                          <a:effectLst/>
                          <a:latin typeface="宋体" pitchFamily="2" charset="-122"/>
                          <a:ea typeface="宋体" pitchFamily="2" charset="-122"/>
                        </a:rPr>
                        <a:t>交割日期</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最后交易日后连续三个工作日</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dirty="0">
                          <a:solidFill>
                            <a:schemeClr val="bg1"/>
                          </a:solidFill>
                          <a:effectLst/>
                          <a:latin typeface="宋体" pitchFamily="2" charset="-122"/>
                          <a:ea typeface="宋体" pitchFamily="2" charset="-122"/>
                        </a:rPr>
                        <a:t>交割结算价</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最后交易日全天成交量加权平均价</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09762">
                <a:tc>
                  <a:txBody>
                    <a:bodyPr/>
                    <a:lstStyle/>
                    <a:p>
                      <a:pPr algn="just">
                        <a:spcAft>
                          <a:spcPts val="0"/>
                        </a:spcAft>
                      </a:pPr>
                      <a:r>
                        <a:rPr lang="zh-CN" sz="1400" b="1">
                          <a:solidFill>
                            <a:schemeClr val="bg1"/>
                          </a:solidFill>
                          <a:effectLst/>
                          <a:latin typeface="宋体" pitchFamily="2" charset="-122"/>
                          <a:ea typeface="宋体" pitchFamily="2" charset="-122"/>
                        </a:rPr>
                        <a:t>交易手续费</a:t>
                      </a:r>
                      <a:endParaRPr lang="zh-CN" sz="1400" b="1">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zh-CN" sz="1400" b="1">
                          <a:solidFill>
                            <a:schemeClr val="bg1"/>
                          </a:solidFill>
                          <a:effectLst/>
                          <a:latin typeface="宋体" pitchFamily="2" charset="-122"/>
                          <a:ea typeface="宋体" pitchFamily="2" charset="-122"/>
                        </a:rPr>
                        <a:t>万分之零点二</a:t>
                      </a:r>
                      <a:r>
                        <a:rPr lang="en-US" sz="1400" b="1">
                          <a:solidFill>
                            <a:schemeClr val="bg1"/>
                          </a:solidFill>
                          <a:effectLst/>
                          <a:latin typeface="宋体" pitchFamily="2" charset="-122"/>
                          <a:ea typeface="宋体" pitchFamily="2" charset="-122"/>
                        </a:rPr>
                        <a:t> </a:t>
                      </a:r>
                      <a:endParaRPr lang="zh-CN" sz="1400" b="1">
                        <a:solidFill>
                          <a:schemeClr val="bg1"/>
                        </a:solidFill>
                        <a:effectLst/>
                        <a:latin typeface="宋体" pitchFamily="2" charset="-122"/>
                        <a:ea typeface="宋体" pitchFamily="2" charset="-122"/>
                        <a:cs typeface="华文中宋"/>
                      </a:endParaRPr>
                    </a:p>
                  </a:txBody>
                  <a:tcPr marL="68580" marR="68580" marT="0" marB="0"/>
                </a:tc>
              </a:tr>
              <a:tr h="315231">
                <a:tc>
                  <a:txBody>
                    <a:bodyPr/>
                    <a:lstStyle/>
                    <a:p>
                      <a:pPr algn="just">
                        <a:spcAft>
                          <a:spcPts val="0"/>
                        </a:spcAft>
                      </a:pPr>
                      <a:r>
                        <a:rPr lang="zh-CN" sz="1400" b="1" dirty="0">
                          <a:solidFill>
                            <a:schemeClr val="bg1"/>
                          </a:solidFill>
                          <a:effectLst/>
                          <a:latin typeface="宋体" pitchFamily="2" charset="-122"/>
                          <a:ea typeface="宋体" pitchFamily="2" charset="-122"/>
                        </a:rPr>
                        <a:t>合约代码</a:t>
                      </a:r>
                      <a:r>
                        <a:rPr lang="en-US" sz="1400" b="1" dirty="0">
                          <a:solidFill>
                            <a:schemeClr val="bg1"/>
                          </a:solidFill>
                          <a:effectLst/>
                          <a:latin typeface="宋体" pitchFamily="2" charset="-122"/>
                          <a:ea typeface="宋体" pitchFamily="2" charset="-122"/>
                        </a:rPr>
                        <a:t> </a:t>
                      </a:r>
                      <a:endParaRPr lang="zh-CN" sz="1400" b="1" dirty="0">
                        <a:solidFill>
                          <a:schemeClr val="bg1"/>
                        </a:solidFill>
                        <a:effectLst/>
                        <a:latin typeface="宋体" pitchFamily="2" charset="-122"/>
                        <a:ea typeface="宋体" pitchFamily="2" charset="-122"/>
                        <a:cs typeface="华文中宋"/>
                      </a:endParaRPr>
                    </a:p>
                  </a:txBody>
                  <a:tcPr marL="68580" marR="68580" marT="0" marB="0"/>
                </a:tc>
                <a:tc>
                  <a:txBody>
                    <a:bodyPr/>
                    <a:lstStyle/>
                    <a:p>
                      <a:pPr algn="just">
                        <a:spcAft>
                          <a:spcPts val="0"/>
                        </a:spcAft>
                      </a:pPr>
                      <a:r>
                        <a:rPr lang="en-US" sz="1400" b="1" dirty="0">
                          <a:solidFill>
                            <a:schemeClr val="bg1"/>
                          </a:solidFill>
                          <a:effectLst/>
                          <a:latin typeface="宋体" pitchFamily="2" charset="-122"/>
                          <a:ea typeface="宋体" pitchFamily="2" charset="-122"/>
                        </a:rPr>
                        <a:t>TF </a:t>
                      </a:r>
                      <a:endParaRPr lang="zh-CN" sz="1400" b="1" dirty="0">
                        <a:solidFill>
                          <a:schemeClr val="bg1"/>
                        </a:solidFill>
                        <a:effectLst/>
                        <a:latin typeface="宋体" pitchFamily="2" charset="-122"/>
                        <a:ea typeface="宋体" pitchFamily="2" charset="-122"/>
                        <a:cs typeface="华文中宋"/>
                      </a:endParaRPr>
                    </a:p>
                  </a:txBody>
                  <a:tcPr marL="68580" marR="68580" marT="0" marB="0"/>
                </a:tc>
              </a:tr>
            </a:tbl>
          </a:graphicData>
        </a:graphic>
      </p:graphicFrame>
    </p:spTree>
    <p:extLst>
      <p:ext uri="{BB962C8B-B14F-4D97-AF65-F5344CB8AC3E}">
        <p14:creationId xmlns:p14="http://schemas.microsoft.com/office/powerpoint/2010/main" val="2886121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en-US" b="1" dirty="0" smtClean="0">
                <a:solidFill>
                  <a:schemeClr val="bg1"/>
                </a:solidFill>
                <a:latin typeface="宋体" pitchFamily="2" charset="-122"/>
                <a:ea typeface="宋体" pitchFamily="2" charset="-122"/>
              </a:rPr>
              <a:t>一、标的券</a:t>
            </a:r>
            <a:endParaRPr lang="en-US" altLang="zh-CN" b="1" dirty="0" smtClean="0">
              <a:solidFill>
                <a:schemeClr val="bg1"/>
              </a:solidFill>
              <a:latin typeface="宋体" pitchFamily="2" charset="-122"/>
              <a:ea typeface="宋体" pitchFamily="2" charset="-122"/>
            </a:endParaRPr>
          </a:p>
          <a:p>
            <a:pPr marL="0" indent="0">
              <a:lnSpc>
                <a:spcPct val="150000"/>
              </a:lnSpc>
              <a:spcBef>
                <a:spcPts val="0"/>
              </a:spcBef>
              <a:buNone/>
            </a:pPr>
            <a:endParaRPr lang="en-US" altLang="zh-CN" b="1" dirty="0" smtClean="0">
              <a:solidFill>
                <a:schemeClr val="bg1"/>
              </a:solidFill>
              <a:latin typeface="宋体" pitchFamily="2" charset="-122"/>
              <a:ea typeface="宋体" pitchFamily="2" charset="-122"/>
            </a:endParaRPr>
          </a:p>
          <a:p>
            <a:pPr marL="0" indent="0">
              <a:lnSpc>
                <a:spcPct val="150000"/>
              </a:lnSpc>
              <a:spcBef>
                <a:spcPts val="0"/>
              </a:spcBef>
              <a:buNone/>
            </a:pPr>
            <a:r>
              <a:rPr lang="zh-CN" altLang="en-US" b="1" dirty="0" smtClean="0">
                <a:solidFill>
                  <a:schemeClr val="bg1"/>
                </a:solidFill>
                <a:latin typeface="宋体" pitchFamily="2" charset="-122"/>
                <a:ea typeface="宋体" pitchFamily="2" charset="-122"/>
              </a:rPr>
              <a:t>芬兰式：标的券是真实券</a:t>
            </a:r>
            <a:endParaRPr lang="en-US" altLang="zh-CN" b="1" dirty="0" smtClean="0">
              <a:solidFill>
                <a:schemeClr val="bg1"/>
              </a:solidFill>
              <a:latin typeface="宋体" pitchFamily="2" charset="-122"/>
              <a:ea typeface="宋体" pitchFamily="2" charset="-122"/>
            </a:endParaRPr>
          </a:p>
          <a:p>
            <a:pPr marL="0" indent="0">
              <a:lnSpc>
                <a:spcPct val="150000"/>
              </a:lnSpc>
              <a:spcBef>
                <a:spcPts val="0"/>
              </a:spcBef>
              <a:buNone/>
            </a:pPr>
            <a:r>
              <a:rPr lang="zh-CN" altLang="en-US" b="1" dirty="0" smtClean="0">
                <a:solidFill>
                  <a:schemeClr val="bg1"/>
                </a:solidFill>
                <a:latin typeface="宋体" pitchFamily="2" charset="-122"/>
                <a:ea typeface="宋体" pitchFamily="2" charset="-122"/>
              </a:rPr>
              <a:t>瑞典式：标的券是虚拟券</a:t>
            </a:r>
            <a:endParaRPr lang="en-US" altLang="zh-CN" b="1" dirty="0" smtClean="0">
              <a:solidFill>
                <a:schemeClr val="bg1"/>
              </a:solidFill>
              <a:latin typeface="宋体" pitchFamily="2" charset="-122"/>
              <a:ea typeface="宋体" pitchFamily="2" charset="-122"/>
            </a:endParaRPr>
          </a:p>
          <a:p>
            <a:pPr marL="0" indent="0">
              <a:lnSpc>
                <a:spcPct val="150000"/>
              </a:lnSpc>
              <a:spcBef>
                <a:spcPts val="0"/>
              </a:spcBef>
              <a:buNone/>
            </a:pPr>
            <a:r>
              <a:rPr lang="en-US" altLang="zh-CN" b="1" dirty="0" smtClean="0">
                <a:solidFill>
                  <a:schemeClr val="bg1"/>
                </a:solidFill>
                <a:latin typeface="宋体" pitchFamily="2" charset="-122"/>
                <a:ea typeface="宋体" pitchFamily="2" charset="-122"/>
              </a:rPr>
              <a:t>        </a:t>
            </a:r>
            <a:r>
              <a:rPr lang="zh-CN" altLang="en-US" b="1" dirty="0" smtClean="0">
                <a:solidFill>
                  <a:schemeClr val="bg1"/>
                </a:solidFill>
                <a:latin typeface="宋体" pitchFamily="2" charset="-122"/>
                <a:ea typeface="宋体" pitchFamily="2" charset="-122"/>
              </a:rPr>
              <a:t>期货的票面和年期就是虚拟标的券的票面和年期。</a:t>
            </a:r>
            <a:endParaRPr lang="en-US" altLang="zh-CN" b="1" dirty="0" smtClean="0">
              <a:solidFill>
                <a:schemeClr val="bg1"/>
              </a:solidFill>
              <a:latin typeface="宋体" pitchFamily="2" charset="-122"/>
              <a:ea typeface="宋体" pitchFamily="2" charset="-122"/>
            </a:endParaRPr>
          </a:p>
          <a:p>
            <a:pPr marL="0" indent="0">
              <a:lnSpc>
                <a:spcPct val="150000"/>
              </a:lnSpc>
              <a:spcBef>
                <a:spcPts val="0"/>
              </a:spcBef>
              <a:buNone/>
            </a:pPr>
            <a:r>
              <a:rPr lang="en-US" altLang="zh-CN" b="1" dirty="0">
                <a:solidFill>
                  <a:schemeClr val="bg1"/>
                </a:solidFill>
                <a:latin typeface="宋体" pitchFamily="2" charset="-122"/>
                <a:ea typeface="宋体" pitchFamily="2" charset="-122"/>
              </a:rPr>
              <a:t> </a:t>
            </a:r>
            <a:r>
              <a:rPr lang="en-US" altLang="zh-CN" b="1" dirty="0" smtClean="0">
                <a:solidFill>
                  <a:schemeClr val="bg1"/>
                </a:solidFill>
                <a:latin typeface="宋体" pitchFamily="2" charset="-122"/>
                <a:ea typeface="宋体" pitchFamily="2" charset="-122"/>
              </a:rPr>
              <a:t>              </a:t>
            </a:r>
          </a:p>
          <a:p>
            <a:pPr marL="0" indent="0">
              <a:lnSpc>
                <a:spcPct val="150000"/>
              </a:lnSpc>
              <a:spcBef>
                <a:spcPts val="0"/>
              </a:spcBef>
              <a:buNone/>
            </a:pPr>
            <a:r>
              <a:rPr lang="zh-CN" altLang="en-US" b="1" dirty="0" smtClean="0">
                <a:solidFill>
                  <a:schemeClr val="bg1"/>
                </a:solidFill>
                <a:latin typeface="宋体" pitchFamily="2" charset="-122"/>
                <a:ea typeface="宋体" pitchFamily="2" charset="-122"/>
              </a:rPr>
              <a:t>    我国国债期货采用瑞典式：标的券是面值为</a:t>
            </a:r>
            <a:r>
              <a:rPr lang="en-US" altLang="zh-CN" b="1" dirty="0" smtClean="0">
                <a:solidFill>
                  <a:schemeClr val="bg1"/>
                </a:solidFill>
                <a:latin typeface="宋体" pitchFamily="2" charset="-122"/>
                <a:ea typeface="宋体" pitchFamily="2" charset="-122"/>
              </a:rPr>
              <a:t>100</a:t>
            </a:r>
            <a:r>
              <a:rPr lang="zh-CN" altLang="en-US" b="1" dirty="0" smtClean="0">
                <a:solidFill>
                  <a:schemeClr val="bg1"/>
                </a:solidFill>
                <a:latin typeface="宋体" pitchFamily="2" charset="-122"/>
                <a:ea typeface="宋体" pitchFamily="2" charset="-122"/>
              </a:rPr>
              <a:t>万元人民币，票面利率为</a:t>
            </a:r>
            <a:r>
              <a:rPr lang="en-US" altLang="zh-CN" b="1" dirty="0" smtClean="0">
                <a:solidFill>
                  <a:schemeClr val="bg1"/>
                </a:solidFill>
                <a:latin typeface="宋体" pitchFamily="2" charset="-122"/>
                <a:ea typeface="宋体" pitchFamily="2" charset="-122"/>
              </a:rPr>
              <a:t>3%</a:t>
            </a:r>
            <a:r>
              <a:rPr lang="zh-CN" altLang="en-US" b="1" dirty="0" smtClean="0">
                <a:solidFill>
                  <a:schemeClr val="bg1"/>
                </a:solidFill>
                <a:latin typeface="宋体" pitchFamily="2" charset="-122"/>
                <a:ea typeface="宋体" pitchFamily="2" charset="-122"/>
              </a:rPr>
              <a:t>的</a:t>
            </a:r>
            <a:r>
              <a:rPr lang="en-US" altLang="zh-CN" b="1" dirty="0" smtClean="0">
                <a:solidFill>
                  <a:schemeClr val="bg1"/>
                </a:solidFill>
                <a:latin typeface="宋体" pitchFamily="2" charset="-122"/>
                <a:ea typeface="宋体" pitchFamily="2" charset="-122"/>
              </a:rPr>
              <a:t>5</a:t>
            </a:r>
            <a:r>
              <a:rPr lang="zh-CN" altLang="en-US" b="1" dirty="0" smtClean="0">
                <a:solidFill>
                  <a:schemeClr val="bg1"/>
                </a:solidFill>
                <a:latin typeface="宋体" pitchFamily="2" charset="-122"/>
                <a:ea typeface="宋体" pitchFamily="2" charset="-122"/>
              </a:rPr>
              <a:t>年期国债。</a:t>
            </a:r>
          </a:p>
        </p:txBody>
      </p:sp>
    </p:spTree>
    <p:extLst>
      <p:ext uri="{BB962C8B-B14F-4D97-AF65-F5344CB8AC3E}">
        <p14:creationId xmlns:p14="http://schemas.microsoft.com/office/powerpoint/2010/main" val="34149335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可交割国债为在交割月首日剩余期限为</a:t>
            </a:r>
            <a:r>
              <a:rPr lang="en-US" altLang="zh-CN" dirty="0" smtClean="0">
                <a:solidFill>
                  <a:schemeClr val="bg1"/>
                </a:solidFill>
                <a:latin typeface="宋体" pitchFamily="2" charset="-122"/>
                <a:ea typeface="宋体" pitchFamily="2" charset="-122"/>
              </a:rPr>
              <a:t>4-7</a:t>
            </a:r>
            <a:r>
              <a:rPr lang="zh-CN" altLang="en-US" dirty="0" smtClean="0">
                <a:solidFill>
                  <a:schemeClr val="bg1"/>
                </a:solidFill>
                <a:latin typeface="宋体" pitchFamily="2" charset="-122"/>
                <a:ea typeface="宋体" pitchFamily="2" charset="-122"/>
              </a:rPr>
              <a:t>年的固定利率国债</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现货市场</a:t>
            </a:r>
            <a:r>
              <a:rPr lang="zh-CN" altLang="zh-CN" dirty="0">
                <a:solidFill>
                  <a:schemeClr val="bg1"/>
                </a:solidFill>
                <a:latin typeface="宋体" pitchFamily="2" charset="-122"/>
                <a:ea typeface="宋体" pitchFamily="2" charset="-122"/>
              </a:rPr>
              <a:t>上，剩余年限为</a:t>
            </a:r>
            <a:r>
              <a:rPr lang="en-US" altLang="zh-CN" dirty="0">
                <a:solidFill>
                  <a:schemeClr val="bg1"/>
                </a:solidFill>
                <a:latin typeface="宋体" pitchFamily="2" charset="-122"/>
                <a:ea typeface="宋体" pitchFamily="2" charset="-122"/>
              </a:rPr>
              <a:t>4-7</a:t>
            </a:r>
            <a:r>
              <a:rPr lang="zh-CN" altLang="zh-CN" dirty="0">
                <a:solidFill>
                  <a:schemeClr val="bg1"/>
                </a:solidFill>
                <a:latin typeface="宋体" pitchFamily="2" charset="-122"/>
                <a:ea typeface="宋体" pitchFamily="2" charset="-122"/>
              </a:rPr>
              <a:t>年的国债存量最大，可用于交割的国债达到</a:t>
            </a:r>
            <a:r>
              <a:rPr lang="en-US" altLang="zh-CN" dirty="0">
                <a:solidFill>
                  <a:schemeClr val="bg1"/>
                </a:solidFill>
                <a:latin typeface="宋体" pitchFamily="2" charset="-122"/>
                <a:ea typeface="宋体" pitchFamily="2" charset="-122"/>
              </a:rPr>
              <a:t>1.63</a:t>
            </a:r>
            <a:r>
              <a:rPr lang="zh-CN" altLang="zh-CN" dirty="0">
                <a:solidFill>
                  <a:schemeClr val="bg1"/>
                </a:solidFill>
                <a:latin typeface="宋体" pitchFamily="2" charset="-122"/>
                <a:ea typeface="宋体" pitchFamily="2" charset="-122"/>
              </a:rPr>
              <a:t>万亿元，可交割国债量的充足，可以有效防止市场操纵的发生。并且，</a:t>
            </a:r>
            <a:r>
              <a:rPr lang="en-US" altLang="zh-CN" dirty="0">
                <a:solidFill>
                  <a:schemeClr val="bg1"/>
                </a:solidFill>
                <a:latin typeface="宋体" pitchFamily="2" charset="-122"/>
                <a:ea typeface="宋体" pitchFamily="2" charset="-122"/>
              </a:rPr>
              <a:t>4-7</a:t>
            </a:r>
            <a:r>
              <a:rPr lang="zh-CN" altLang="zh-CN" dirty="0">
                <a:solidFill>
                  <a:schemeClr val="bg1"/>
                </a:solidFill>
                <a:latin typeface="宋体" pitchFamily="2" charset="-122"/>
                <a:ea typeface="宋体" pitchFamily="2" charset="-122"/>
              </a:rPr>
              <a:t>年期国债的日成交最为活跃，日均成交量约</a:t>
            </a:r>
            <a:r>
              <a:rPr lang="en-US" altLang="zh-CN" dirty="0">
                <a:solidFill>
                  <a:schemeClr val="bg1"/>
                </a:solidFill>
                <a:latin typeface="宋体" pitchFamily="2" charset="-122"/>
                <a:ea typeface="宋体" pitchFamily="2" charset="-122"/>
              </a:rPr>
              <a:t>60</a:t>
            </a:r>
            <a:r>
              <a:rPr lang="zh-CN" altLang="zh-CN" dirty="0">
                <a:solidFill>
                  <a:schemeClr val="bg1"/>
                </a:solidFill>
                <a:latin typeface="宋体" pitchFamily="2" charset="-122"/>
                <a:ea typeface="宋体" pitchFamily="2" charset="-122"/>
              </a:rPr>
              <a:t>亿元，市场流动性很好。</a:t>
            </a:r>
            <a:r>
              <a:rPr lang="en-US" altLang="zh-CN" dirty="0">
                <a:solidFill>
                  <a:schemeClr val="bg1"/>
                </a:solidFill>
                <a:latin typeface="宋体" pitchFamily="2" charset="-122"/>
                <a:ea typeface="宋体" pitchFamily="2" charset="-122"/>
              </a:rPr>
              <a:t>4-7</a:t>
            </a:r>
            <a:r>
              <a:rPr lang="zh-CN" altLang="zh-CN" dirty="0">
                <a:solidFill>
                  <a:schemeClr val="bg1"/>
                </a:solidFill>
                <a:latin typeface="宋体" pitchFamily="2" charset="-122"/>
                <a:ea typeface="宋体" pitchFamily="2" charset="-122"/>
              </a:rPr>
              <a:t>年国债现货市场上参与交易的金融机构众多，商业银行的债券组合久期也在这个期限附近，市场上的利率避险需求庞大。合约标的更适合中国债券现货市场的情况，采用</a:t>
            </a:r>
            <a:r>
              <a:rPr lang="en-US" altLang="zh-CN" dirty="0">
                <a:solidFill>
                  <a:schemeClr val="bg1"/>
                </a:solidFill>
                <a:latin typeface="宋体" pitchFamily="2" charset="-122"/>
                <a:ea typeface="宋体" pitchFamily="2" charset="-122"/>
              </a:rPr>
              <a:t>5</a:t>
            </a:r>
            <a:r>
              <a:rPr lang="zh-CN" altLang="zh-CN" dirty="0">
                <a:solidFill>
                  <a:schemeClr val="bg1"/>
                </a:solidFill>
                <a:latin typeface="宋体" pitchFamily="2" charset="-122"/>
                <a:ea typeface="宋体" pitchFamily="2" charset="-122"/>
              </a:rPr>
              <a:t>年期更有利于债券市场定价权的形成，提高市场交易效率。</a:t>
            </a:r>
          </a:p>
          <a:p>
            <a:pPr algn="l"/>
            <a:endParaRPr lang="en-US" altLang="zh-CN" dirty="0" smtClean="0">
              <a:solidFill>
                <a:schemeClr val="bg1"/>
              </a:solidFill>
            </a:endParaRPr>
          </a:p>
          <a:p>
            <a:pPr algn="l"/>
            <a:endParaRPr lang="zh-CN" altLang="en-US" dirty="0">
              <a:solidFill>
                <a:schemeClr val="bg1"/>
              </a:solidFill>
            </a:endParaRPr>
          </a:p>
        </p:txBody>
      </p:sp>
    </p:spTree>
    <p:extLst>
      <p:ext uri="{BB962C8B-B14F-4D97-AF65-F5344CB8AC3E}">
        <p14:creationId xmlns:p14="http://schemas.microsoft.com/office/powerpoint/2010/main" val="2122343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二、</a:t>
            </a:r>
            <a:r>
              <a:rPr lang="en-US" altLang="zh-CN" dirty="0" smtClean="0">
                <a:solidFill>
                  <a:schemeClr val="bg1"/>
                </a:solidFill>
                <a:latin typeface="宋体" pitchFamily="2" charset="-122"/>
                <a:ea typeface="宋体" pitchFamily="2" charset="-122"/>
              </a:rPr>
              <a:t>100</a:t>
            </a:r>
            <a:r>
              <a:rPr lang="zh-CN" altLang="en-US" dirty="0" smtClean="0">
                <a:solidFill>
                  <a:schemeClr val="bg1"/>
                </a:solidFill>
                <a:latin typeface="宋体" pitchFamily="2" charset="-122"/>
                <a:ea typeface="宋体" pitchFamily="2" charset="-122"/>
              </a:rPr>
              <a:t>万的合约面额和</a:t>
            </a: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的保证金</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从</a:t>
            </a:r>
            <a:r>
              <a:rPr lang="zh-CN" altLang="zh-CN" dirty="0">
                <a:solidFill>
                  <a:schemeClr val="bg1"/>
                </a:solidFill>
                <a:latin typeface="宋体" pitchFamily="2" charset="-122"/>
                <a:ea typeface="宋体" pitchFamily="2" charset="-122"/>
              </a:rPr>
              <a:t>国际市场上看，各国国债期货合约面值以人民币计，面值大部分集中在</a:t>
            </a:r>
            <a:r>
              <a:rPr lang="en-US" altLang="zh-CN" dirty="0">
                <a:solidFill>
                  <a:schemeClr val="bg1"/>
                </a:solidFill>
                <a:latin typeface="宋体" pitchFamily="2" charset="-122"/>
                <a:ea typeface="宋体" pitchFamily="2" charset="-122"/>
              </a:rPr>
              <a:t>60</a:t>
            </a:r>
            <a:r>
              <a:rPr lang="zh-CN" altLang="zh-CN" dirty="0">
                <a:solidFill>
                  <a:schemeClr val="bg1"/>
                </a:solidFill>
                <a:latin typeface="宋体" pitchFamily="2" charset="-122"/>
                <a:ea typeface="宋体" pitchFamily="2" charset="-122"/>
              </a:rPr>
              <a:t>至</a:t>
            </a:r>
            <a:r>
              <a:rPr lang="en-US" altLang="zh-CN" dirty="0">
                <a:solidFill>
                  <a:schemeClr val="bg1"/>
                </a:solidFill>
                <a:latin typeface="宋体" pitchFamily="2" charset="-122"/>
                <a:ea typeface="宋体" pitchFamily="2" charset="-122"/>
              </a:rPr>
              <a:t>130</a:t>
            </a:r>
            <a:r>
              <a:rPr lang="zh-CN" altLang="zh-CN" dirty="0">
                <a:solidFill>
                  <a:schemeClr val="bg1"/>
                </a:solidFill>
                <a:latin typeface="宋体" pitchFamily="2" charset="-122"/>
                <a:ea typeface="宋体" pitchFamily="2" charset="-122"/>
              </a:rPr>
              <a:t>万元。国内方面，银行间市场的现券单笔成交金额在</a:t>
            </a:r>
            <a:r>
              <a:rPr lang="en-US" altLang="zh-CN" dirty="0">
                <a:solidFill>
                  <a:schemeClr val="bg1"/>
                </a:solidFill>
                <a:latin typeface="宋体" pitchFamily="2" charset="-122"/>
                <a:ea typeface="宋体" pitchFamily="2" charset="-122"/>
              </a:rPr>
              <a:t>1-2</a:t>
            </a:r>
            <a:r>
              <a:rPr lang="zh-CN" altLang="zh-CN" dirty="0">
                <a:solidFill>
                  <a:schemeClr val="bg1"/>
                </a:solidFill>
                <a:latin typeface="宋体" pitchFamily="2" charset="-122"/>
                <a:ea typeface="宋体" pitchFamily="2" charset="-122"/>
              </a:rPr>
              <a:t>亿元之间，交易所市场的现券单笔成交金额约</a:t>
            </a:r>
            <a:r>
              <a:rPr lang="en-US" altLang="zh-CN" dirty="0">
                <a:solidFill>
                  <a:schemeClr val="bg1"/>
                </a:solidFill>
                <a:latin typeface="宋体" pitchFamily="2" charset="-122"/>
                <a:ea typeface="宋体" pitchFamily="2" charset="-122"/>
              </a:rPr>
              <a:t>1000</a:t>
            </a:r>
            <a:r>
              <a:rPr lang="zh-CN" altLang="zh-CN" dirty="0">
                <a:solidFill>
                  <a:schemeClr val="bg1"/>
                </a:solidFill>
                <a:latin typeface="宋体" pitchFamily="2" charset="-122"/>
                <a:ea typeface="宋体" pitchFamily="2" charset="-122"/>
              </a:rPr>
              <a:t>万元。根据国外历史经验，国债期货的合约金额一般是现券交易单笔金额的十分之一。加之，基于投资者适当性制度以及各类市场参与者的资金实力的考虑。 </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zh-CN" altLang="zh-CN" dirty="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最低</a:t>
            </a:r>
            <a:r>
              <a:rPr lang="zh-CN" altLang="zh-CN" dirty="0">
                <a:solidFill>
                  <a:schemeClr val="bg1"/>
                </a:solidFill>
                <a:latin typeface="宋体" pitchFamily="2" charset="-122"/>
                <a:ea typeface="宋体" pitchFamily="2" charset="-122"/>
              </a:rPr>
              <a:t>交易保证金为</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，交易所的最低保证金为</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，在一定程度上意味着</a:t>
            </a:r>
            <a:r>
              <a:rPr lang="en-US" altLang="zh-CN" dirty="0">
                <a:solidFill>
                  <a:schemeClr val="bg1"/>
                </a:solidFill>
                <a:latin typeface="宋体" pitchFamily="2" charset="-122"/>
                <a:ea typeface="宋体" pitchFamily="2" charset="-122"/>
              </a:rPr>
              <a:t>5</a:t>
            </a:r>
            <a:r>
              <a:rPr lang="zh-CN" altLang="zh-CN" dirty="0">
                <a:solidFill>
                  <a:schemeClr val="bg1"/>
                </a:solidFill>
                <a:latin typeface="宋体" pitchFamily="2" charset="-122"/>
                <a:ea typeface="宋体" pitchFamily="2" charset="-122"/>
              </a:rPr>
              <a:t>万的资金可以做</a:t>
            </a:r>
            <a:r>
              <a:rPr lang="en-US" altLang="zh-CN" dirty="0">
                <a:solidFill>
                  <a:schemeClr val="bg1"/>
                </a:solidFill>
                <a:latin typeface="宋体" pitchFamily="2" charset="-122"/>
                <a:ea typeface="宋体" pitchFamily="2" charset="-122"/>
              </a:rPr>
              <a:t>1</a:t>
            </a:r>
            <a:r>
              <a:rPr lang="zh-CN" altLang="zh-CN" dirty="0">
                <a:solidFill>
                  <a:schemeClr val="bg1"/>
                </a:solidFill>
                <a:latin typeface="宋体" pitchFamily="2" charset="-122"/>
                <a:ea typeface="宋体" pitchFamily="2" charset="-122"/>
              </a:rPr>
              <a:t>手国债期货，入市门槛大幅降低，</a:t>
            </a:r>
          </a:p>
          <a:p>
            <a:pPr algn="l"/>
            <a:endParaRPr lang="zh-CN" altLang="en-US" dirty="0">
              <a:solidFill>
                <a:schemeClr val="bg1"/>
              </a:solidFill>
            </a:endParaRPr>
          </a:p>
        </p:txBody>
      </p:sp>
    </p:spTree>
    <p:extLst>
      <p:ext uri="{BB962C8B-B14F-4D97-AF65-F5344CB8AC3E}">
        <p14:creationId xmlns:p14="http://schemas.microsoft.com/office/powerpoint/2010/main" val="18123416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三、票面利率</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en-US" dirty="0" smtClean="0">
                <a:solidFill>
                  <a:schemeClr val="bg1"/>
                </a:solidFill>
                <a:latin typeface="宋体" pitchFamily="2" charset="-122"/>
                <a:ea typeface="宋体" pitchFamily="2" charset="-122"/>
              </a:rPr>
              <a:t>设定原则为：参考合约标的收益率水平，确定出一个相对合理的整数利率。</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当前，我国</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年期国债的收益率为</a:t>
            </a:r>
            <a:r>
              <a:rPr lang="en-US" altLang="zh-CN" dirty="0" smtClean="0">
                <a:solidFill>
                  <a:schemeClr val="bg1"/>
                </a:solidFill>
                <a:latin typeface="宋体" pitchFamily="2" charset="-122"/>
                <a:ea typeface="宋体" pitchFamily="2" charset="-122"/>
              </a:rPr>
              <a:t>2.9186%</a:t>
            </a:r>
            <a:r>
              <a:rPr lang="zh-CN" altLang="en-US" dirty="0" smtClean="0">
                <a:solidFill>
                  <a:schemeClr val="bg1"/>
                </a:solidFill>
                <a:latin typeface="宋体" pitchFamily="2" charset="-122"/>
                <a:ea typeface="宋体" pitchFamily="2" charset="-122"/>
              </a:rPr>
              <a:t>（银行间）和</a:t>
            </a:r>
            <a:r>
              <a:rPr lang="en-US" altLang="zh-CN" dirty="0" smtClean="0">
                <a:solidFill>
                  <a:schemeClr val="bg1"/>
                </a:solidFill>
                <a:latin typeface="宋体" pitchFamily="2" charset="-122"/>
                <a:ea typeface="宋体" pitchFamily="2" charset="-122"/>
              </a:rPr>
              <a:t>2.9764%</a:t>
            </a:r>
            <a:r>
              <a:rPr lang="zh-CN" altLang="en-US" dirty="0" smtClean="0">
                <a:solidFill>
                  <a:schemeClr val="bg1"/>
                </a:solidFill>
                <a:latin typeface="宋体" pitchFamily="2" charset="-122"/>
                <a:ea typeface="宋体" pitchFamily="2" charset="-122"/>
              </a:rPr>
              <a:t>（交易所）；</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年期国债过去</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年的平均收益率为</a:t>
            </a:r>
            <a:r>
              <a:rPr lang="en-US" altLang="zh-CN" dirty="0" smtClean="0">
                <a:solidFill>
                  <a:schemeClr val="bg1"/>
                </a:solidFill>
                <a:latin typeface="宋体" pitchFamily="2" charset="-122"/>
                <a:ea typeface="宋体" pitchFamily="2" charset="-122"/>
              </a:rPr>
              <a:t>3.16%</a:t>
            </a:r>
            <a:r>
              <a:rPr lang="zh-CN" altLang="en-US" dirty="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因此，将虚拟券的票面利率设为</a:t>
            </a: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四、合约交割月份和最后交易日</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境外国债期货多采用季月合约，同时存在的合约多数为</a:t>
            </a: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个，</a:t>
            </a:r>
            <a:r>
              <a:rPr lang="en-US" altLang="zh-CN" dirty="0" smtClean="0">
                <a:solidFill>
                  <a:schemeClr val="bg1"/>
                </a:solidFill>
                <a:latin typeface="宋体" pitchFamily="2" charset="-122"/>
                <a:ea typeface="宋体" pitchFamily="2" charset="-122"/>
              </a:rPr>
              <a:t>CME</a:t>
            </a:r>
            <a:r>
              <a:rPr lang="zh-CN" altLang="en-US" dirty="0" smtClean="0">
                <a:solidFill>
                  <a:schemeClr val="bg1"/>
                </a:solidFill>
                <a:latin typeface="宋体" pitchFamily="2" charset="-122"/>
                <a:ea typeface="宋体" pitchFamily="2" charset="-122"/>
              </a:rPr>
              <a:t>的是</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个。我国国债期货交割月份为</a:t>
            </a: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6</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9</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12</a:t>
            </a:r>
            <a:r>
              <a:rPr lang="zh-CN" altLang="en-US" dirty="0" smtClean="0">
                <a:solidFill>
                  <a:schemeClr val="bg1"/>
                </a:solidFill>
                <a:latin typeface="宋体" pitchFamily="2" charset="-122"/>
                <a:ea typeface="宋体" pitchFamily="2" charset="-122"/>
              </a:rPr>
              <a:t>月四个季月中，最近的</a:t>
            </a: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个季月，符合国际惯例。</a:t>
            </a:r>
            <a:endParaRPr lang="en-US" altLang="zh-CN" dirty="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另外，还可以别开春节，十一长假，国债期货价格的波动受到长假因素影响较少。</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最后交易日：季月的第二个周五。</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季末有资金和监管的压力，金融机构资金紧张，回购利率波动剧烈，需要避开季月下旬。</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五、报价方式</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百元报价是指以面额</a:t>
            </a:r>
            <a:r>
              <a:rPr lang="en-US" altLang="zh-CN" dirty="0" smtClean="0">
                <a:solidFill>
                  <a:schemeClr val="bg1"/>
                </a:solidFill>
                <a:latin typeface="宋体" pitchFamily="2" charset="-122"/>
                <a:ea typeface="宋体" pitchFamily="2" charset="-122"/>
              </a:rPr>
              <a:t>100</a:t>
            </a:r>
            <a:r>
              <a:rPr lang="zh-CN" altLang="en-US" dirty="0" smtClean="0">
                <a:solidFill>
                  <a:schemeClr val="bg1"/>
                </a:solidFill>
                <a:latin typeface="宋体" pitchFamily="2" charset="-122"/>
                <a:ea typeface="宋体" pitchFamily="2" charset="-122"/>
              </a:rPr>
              <a:t>元的国债价格为单外进行报价；国际上，采用实物交割方式的国债期货的报价均为</a:t>
            </a:r>
            <a:r>
              <a:rPr lang="zh-CN" altLang="en-US" dirty="0">
                <a:solidFill>
                  <a:schemeClr val="bg1"/>
                </a:solidFill>
                <a:latin typeface="宋体" pitchFamily="2" charset="-122"/>
                <a:ea typeface="宋体" pitchFamily="2" charset="-122"/>
              </a:rPr>
              <a:t>百</a:t>
            </a:r>
            <a:r>
              <a:rPr lang="zh-CN" altLang="en-US" dirty="0" smtClean="0">
                <a:solidFill>
                  <a:schemeClr val="bg1"/>
                </a:solidFill>
                <a:latin typeface="宋体" pitchFamily="2" charset="-122"/>
                <a:ea typeface="宋体" pitchFamily="2" charset="-122"/>
              </a:rPr>
              <a:t>元报价。现金交割的澳大利亚国债期货是以收益率报价。</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我国国债期货采用的是百元报价方式。</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六、最小价格变动</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中金所设计时考虑的主要因素是市场的流动性；</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银行间市场：</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年期国债价格最小变动为</a:t>
            </a:r>
            <a:r>
              <a:rPr lang="en-US" altLang="zh-CN" dirty="0" smtClean="0">
                <a:solidFill>
                  <a:schemeClr val="bg1"/>
                </a:solidFill>
                <a:latin typeface="宋体" pitchFamily="2" charset="-122"/>
                <a:ea typeface="宋体" pitchFamily="2" charset="-122"/>
              </a:rPr>
              <a:t>0.02</a:t>
            </a:r>
            <a:r>
              <a:rPr lang="zh-CN" altLang="en-US" dirty="0" smtClean="0">
                <a:solidFill>
                  <a:schemeClr val="bg1"/>
                </a:solidFill>
                <a:latin typeface="宋体" pitchFamily="2" charset="-122"/>
                <a:ea typeface="宋体" pitchFamily="2" charset="-122"/>
              </a:rPr>
              <a:t>元；</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交易所：最小变动价位通常为</a:t>
            </a:r>
            <a:r>
              <a:rPr lang="en-US" altLang="zh-CN" dirty="0" smtClean="0">
                <a:solidFill>
                  <a:schemeClr val="bg1"/>
                </a:solidFill>
                <a:latin typeface="宋体" pitchFamily="2" charset="-122"/>
                <a:ea typeface="宋体" pitchFamily="2" charset="-122"/>
              </a:rPr>
              <a:t>0.01</a:t>
            </a:r>
            <a:r>
              <a:rPr lang="zh-CN" altLang="en-US" dirty="0" smtClean="0">
                <a:solidFill>
                  <a:schemeClr val="bg1"/>
                </a:solidFill>
                <a:latin typeface="宋体" pitchFamily="2" charset="-122"/>
                <a:ea typeface="宋体" pitchFamily="2" charset="-122"/>
              </a:rPr>
              <a:t>元，只有上交所固定收益平台债券价格的最小变动价位为</a:t>
            </a:r>
            <a:r>
              <a:rPr lang="en-US" altLang="zh-CN" dirty="0" smtClean="0">
                <a:solidFill>
                  <a:schemeClr val="bg1"/>
                </a:solidFill>
                <a:latin typeface="宋体" pitchFamily="2" charset="-122"/>
                <a:ea typeface="宋体" pitchFamily="2" charset="-122"/>
              </a:rPr>
              <a:t>0.001</a:t>
            </a:r>
            <a:r>
              <a:rPr lang="zh-CN" altLang="en-US" dirty="0" smtClean="0">
                <a:solidFill>
                  <a:schemeClr val="bg1"/>
                </a:solidFill>
                <a:latin typeface="宋体" pitchFamily="2" charset="-122"/>
                <a:ea typeface="宋体" pitchFamily="2" charset="-122"/>
              </a:rPr>
              <a:t>元。</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en-US" dirty="0" smtClean="0">
                <a:solidFill>
                  <a:schemeClr val="bg1"/>
                </a:solidFill>
                <a:latin typeface="宋体" pitchFamily="2" charset="-122"/>
                <a:ea typeface="宋体" pitchFamily="2" charset="-122"/>
              </a:rPr>
              <a:t>国债期货模拟初期的最小变动价位为</a:t>
            </a:r>
            <a:r>
              <a:rPr lang="en-US" altLang="zh-CN" dirty="0" smtClean="0">
                <a:solidFill>
                  <a:schemeClr val="bg1"/>
                </a:solidFill>
                <a:latin typeface="宋体" pitchFamily="2" charset="-122"/>
                <a:ea typeface="宋体" pitchFamily="2" charset="-122"/>
              </a:rPr>
              <a:t>0.01</a:t>
            </a:r>
            <a:r>
              <a:rPr lang="zh-CN" altLang="en-US" dirty="0" smtClean="0">
                <a:solidFill>
                  <a:schemeClr val="bg1"/>
                </a:solidFill>
                <a:latin typeface="宋体" pitchFamily="2" charset="-122"/>
                <a:ea typeface="宋体" pitchFamily="2" charset="-122"/>
              </a:rPr>
              <a:t>元，之后考虑到国债价格波动较小，我国国债期货最先变动价位定为</a:t>
            </a:r>
            <a:r>
              <a:rPr lang="en-US" altLang="zh-CN" dirty="0" smtClean="0">
                <a:solidFill>
                  <a:schemeClr val="bg1"/>
                </a:solidFill>
                <a:latin typeface="宋体" pitchFamily="2" charset="-122"/>
                <a:ea typeface="宋体" pitchFamily="2" charset="-122"/>
              </a:rPr>
              <a:t>0.002</a:t>
            </a:r>
            <a:r>
              <a:rPr lang="zh-CN" altLang="en-US" dirty="0" smtClean="0">
                <a:solidFill>
                  <a:schemeClr val="bg1"/>
                </a:solidFill>
                <a:latin typeface="宋体" pitchFamily="2" charset="-122"/>
                <a:ea typeface="宋体" pitchFamily="2" charset="-122"/>
              </a:rPr>
              <a:t>元。</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七、交易时间和最后交易日的交易时间</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国债现货市场交易时间：</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交易所：</a:t>
            </a:r>
            <a:r>
              <a:rPr lang="en-US" altLang="zh-CN" dirty="0" smtClean="0">
                <a:solidFill>
                  <a:schemeClr val="bg1"/>
                </a:solidFill>
                <a:latin typeface="宋体" pitchFamily="2" charset="-122"/>
                <a:ea typeface="宋体" pitchFamily="2" charset="-122"/>
              </a:rPr>
              <a:t>9</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30-11</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13</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00-15</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银行间：</a:t>
            </a:r>
            <a:r>
              <a:rPr lang="en-US" altLang="zh-CN" dirty="0" smtClean="0">
                <a:solidFill>
                  <a:schemeClr val="bg1"/>
                </a:solidFill>
                <a:latin typeface="宋体" pitchFamily="2" charset="-122"/>
                <a:ea typeface="宋体" pitchFamily="2" charset="-122"/>
              </a:rPr>
              <a:t>9</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00-12</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13</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30-16</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其中银行间市场在</a:t>
            </a:r>
            <a:r>
              <a:rPr lang="en-US" altLang="zh-CN" dirty="0" smtClean="0">
                <a:solidFill>
                  <a:schemeClr val="bg1"/>
                </a:solidFill>
                <a:latin typeface="宋体" pitchFamily="2" charset="-122"/>
                <a:ea typeface="宋体" pitchFamily="2" charset="-122"/>
              </a:rPr>
              <a:t>9</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30-12</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13</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30-15</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a:t>
            </a:r>
            <a:r>
              <a:rPr lang="zh-CN" altLang="en-US" dirty="0" smtClean="0">
                <a:solidFill>
                  <a:schemeClr val="bg1"/>
                </a:solidFill>
                <a:latin typeface="宋体" pitchFamily="2" charset="-122"/>
                <a:ea typeface="宋体" pitchFamily="2" charset="-122"/>
              </a:rPr>
              <a:t>的成交量占全天的</a:t>
            </a:r>
            <a:r>
              <a:rPr lang="en-US" altLang="zh-CN" dirty="0" smtClean="0">
                <a:solidFill>
                  <a:schemeClr val="bg1"/>
                </a:solidFill>
                <a:latin typeface="宋体" pitchFamily="2" charset="-122"/>
                <a:ea typeface="宋体" pitchFamily="2" charset="-122"/>
              </a:rPr>
              <a:t>91.28%</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国债期货交易时间设定为：</a:t>
            </a:r>
            <a:r>
              <a:rPr lang="en-US" altLang="zh-CN" dirty="0" smtClean="0">
                <a:solidFill>
                  <a:schemeClr val="bg1"/>
                </a:solidFill>
                <a:latin typeface="宋体" pitchFamily="2" charset="-122"/>
                <a:ea typeface="宋体" pitchFamily="2" charset="-122"/>
              </a:rPr>
              <a:t>9</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15-11</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30</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13</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00-15</a:t>
            </a:r>
            <a:r>
              <a:rPr lang="zh-CN" altLang="en-US" dirty="0" smtClean="0">
                <a:solidFill>
                  <a:schemeClr val="bg1"/>
                </a:solidFill>
                <a:latin typeface="宋体" pitchFamily="2" charset="-122"/>
                <a:ea typeface="宋体" pitchFamily="2" charset="-122"/>
              </a:rPr>
              <a:t>：</a:t>
            </a:r>
            <a:r>
              <a:rPr lang="en-US" altLang="zh-CN" dirty="0" smtClean="0">
                <a:solidFill>
                  <a:schemeClr val="bg1"/>
                </a:solidFill>
                <a:latin typeface="宋体" pitchFamily="2" charset="-122"/>
                <a:ea typeface="宋体" pitchFamily="2" charset="-122"/>
              </a:rPr>
              <a:t>15</a:t>
            </a:r>
            <a:r>
              <a:rPr lang="zh-CN" altLang="en-US" dirty="0" smtClean="0">
                <a:solidFill>
                  <a:schemeClr val="bg1"/>
                </a:solidFill>
                <a:latin typeface="宋体" pitchFamily="2" charset="-122"/>
                <a:ea typeface="宋体" pitchFamily="2" charset="-122"/>
              </a:rPr>
              <a:t>，覆盖了交易所和银行间市场的活跃交易时段。</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最后交易日的交易时间为</a:t>
            </a:r>
            <a:r>
              <a:rPr lang="zh-CN" altLang="en-US" dirty="0" smtClean="0">
                <a:solidFill>
                  <a:srgbClr val="FF0000"/>
                </a:solidFill>
                <a:latin typeface="宋体" pitchFamily="2" charset="-122"/>
                <a:ea typeface="宋体" pitchFamily="2" charset="-122"/>
              </a:rPr>
              <a:t>：</a:t>
            </a:r>
            <a:r>
              <a:rPr lang="en-US" altLang="zh-CN" dirty="0">
                <a:solidFill>
                  <a:srgbClr val="FF0000"/>
                </a:solidFill>
                <a:latin typeface="宋体" pitchFamily="2" charset="-122"/>
                <a:ea typeface="宋体" pitchFamily="2" charset="-122"/>
              </a:rPr>
              <a:t> 9</a:t>
            </a:r>
            <a:r>
              <a:rPr lang="zh-CN" altLang="en-US" dirty="0">
                <a:solidFill>
                  <a:srgbClr val="FF0000"/>
                </a:solidFill>
                <a:latin typeface="宋体" pitchFamily="2" charset="-122"/>
                <a:ea typeface="宋体" pitchFamily="2" charset="-122"/>
              </a:rPr>
              <a:t>：</a:t>
            </a:r>
            <a:r>
              <a:rPr lang="en-US" altLang="zh-CN" dirty="0">
                <a:solidFill>
                  <a:srgbClr val="FF0000"/>
                </a:solidFill>
                <a:latin typeface="宋体" pitchFamily="2" charset="-122"/>
                <a:ea typeface="宋体" pitchFamily="2" charset="-122"/>
              </a:rPr>
              <a:t>15-11</a:t>
            </a:r>
            <a:r>
              <a:rPr lang="zh-CN" altLang="en-US" dirty="0">
                <a:solidFill>
                  <a:srgbClr val="FF0000"/>
                </a:solidFill>
                <a:latin typeface="宋体" pitchFamily="2" charset="-122"/>
                <a:ea typeface="宋体" pitchFamily="2" charset="-122"/>
              </a:rPr>
              <a:t>：</a:t>
            </a:r>
            <a:r>
              <a:rPr lang="en-US" altLang="zh-CN" dirty="0" smtClean="0">
                <a:solidFill>
                  <a:srgbClr val="FF0000"/>
                </a:solidFill>
                <a:latin typeface="宋体" pitchFamily="2" charset="-122"/>
                <a:ea typeface="宋体" pitchFamily="2" charset="-122"/>
              </a:rPr>
              <a:t>30</a:t>
            </a:r>
            <a:r>
              <a:rPr lang="zh-CN" altLang="en-US" dirty="0" smtClean="0">
                <a:solidFill>
                  <a:srgbClr val="FF0000"/>
                </a:solidFill>
                <a:latin typeface="宋体" pitchFamily="2" charset="-122"/>
                <a:ea typeface="宋体" pitchFamily="2" charset="-122"/>
              </a:rPr>
              <a:t>。</a:t>
            </a:r>
            <a:endParaRPr lang="zh-CN" altLang="en-US"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八、当日结算价和交割结算价</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国债期货的当日结算价为合约最后一小时成交价格，按照成交量的加权平均价。主要是考虑防止操纵的发生，并使结算价尽可能接近当日收盘价，充分反映当前价格水平，保持市场价格的连续性。</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交割结算价（待定）</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中</a:t>
            </a:r>
            <a:r>
              <a:rPr lang="zh-CN" altLang="en-US" dirty="0">
                <a:solidFill>
                  <a:schemeClr val="bg1"/>
                </a:solidFill>
                <a:latin typeface="宋体" pitchFamily="2" charset="-122"/>
                <a:ea typeface="宋体" pitchFamily="2" charset="-122"/>
              </a:rPr>
              <a:t>金</a:t>
            </a:r>
            <a:r>
              <a:rPr lang="zh-CN" altLang="en-US" dirty="0" smtClean="0">
                <a:solidFill>
                  <a:schemeClr val="bg1"/>
                </a:solidFill>
                <a:latin typeface="宋体" pitchFamily="2" charset="-122"/>
                <a:ea typeface="宋体" pitchFamily="2" charset="-122"/>
              </a:rPr>
              <a:t>所的</a:t>
            </a:r>
            <a:r>
              <a:rPr lang="zh-CN" altLang="en-US" dirty="0" smtClean="0">
                <a:solidFill>
                  <a:srgbClr val="FF0000"/>
                </a:solidFill>
                <a:latin typeface="宋体" pitchFamily="2" charset="-122"/>
                <a:ea typeface="宋体" pitchFamily="2" charset="-122"/>
              </a:rPr>
              <a:t>初步方案</a:t>
            </a:r>
            <a:r>
              <a:rPr lang="zh-CN" altLang="en-US" dirty="0" smtClean="0">
                <a:solidFill>
                  <a:schemeClr val="bg1"/>
                </a:solidFill>
                <a:latin typeface="宋体" pitchFamily="2" charset="-122"/>
                <a:ea typeface="宋体" pitchFamily="2" charset="-122"/>
              </a:rPr>
              <a:t>是采用最后交易日的全天成交量加权平均价作为交割结算价，以实现国债期货价格的有效收敛和防止被操纵。</a:t>
            </a:r>
            <a:endParaRPr lang="en-US" altLang="zh-CN" dirty="0" smtClean="0">
              <a:solidFill>
                <a:schemeClr val="bg1"/>
              </a:solidFill>
              <a:latin typeface="宋体" pitchFamily="2" charset="-122"/>
              <a:ea typeface="宋体" pitchFamily="2" charset="-122"/>
            </a:endParaRPr>
          </a:p>
          <a:p>
            <a:pPr algn="l"/>
            <a:endParaRPr lang="en-US" altLang="zh-CN" dirty="0">
              <a:solidFill>
                <a:schemeClr val="bg1"/>
              </a:solidFill>
            </a:endParaRPr>
          </a:p>
          <a:p>
            <a:pPr algn="l"/>
            <a:endParaRPr lang="en-US" altLang="zh-CN" dirty="0" smtClean="0">
              <a:solidFill>
                <a:schemeClr val="bg1"/>
              </a:solidFill>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4800" dirty="0" smtClean="0">
              <a:solidFill>
                <a:schemeClr val="bg1"/>
              </a:solidFill>
            </a:endParaRPr>
          </a:p>
          <a:p>
            <a:pPr algn="l"/>
            <a:endParaRPr lang="en-US" altLang="zh-CN" sz="4800" dirty="0">
              <a:solidFill>
                <a:schemeClr val="bg1"/>
              </a:solidFill>
            </a:endParaRPr>
          </a:p>
          <a:p>
            <a:pPr algn="l"/>
            <a:r>
              <a:rPr lang="zh-CN" altLang="en-US" sz="4800" dirty="0" smtClean="0">
                <a:solidFill>
                  <a:schemeClr val="bg1"/>
                </a:solidFill>
                <a:latin typeface="宋体" pitchFamily="2" charset="-122"/>
                <a:ea typeface="宋体" pitchFamily="2" charset="-122"/>
              </a:rPr>
              <a:t>国债期货风险管理制度设计</a:t>
            </a:r>
            <a:endParaRPr lang="zh-CN" altLang="en-US" sz="4800"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一、每日价格最大波动限制</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由于</a:t>
            </a:r>
            <a:r>
              <a:rPr lang="zh-CN" altLang="zh-CN" dirty="0">
                <a:solidFill>
                  <a:schemeClr val="bg1"/>
                </a:solidFill>
                <a:latin typeface="宋体" pitchFamily="2" charset="-122"/>
                <a:ea typeface="宋体" pitchFamily="2" charset="-122"/>
              </a:rPr>
              <a:t>国债价格的波动一般比较小，而且市场参与者一般都以机构投资者为主，因此国外对债券期货设涨跌停板限制的交易所较少。并且，我国银行间和交易所市场的国债现货交易没有价格涨跌幅限制。但是，在我国国债期货市场设立之初，涨跌停板的设立可以有效地减缓和抑制突发事件和过度投机行为对期货价格的冲击，给市场一定的时间来化解这些因素所造成的影响，从而有效防止价格的狂涨暴跌。因此，国债期货应设置涨跌停板，涨跌停板暂定为</a:t>
            </a: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 </a:t>
            </a:r>
          </a:p>
          <a:p>
            <a:pPr algn="l"/>
            <a:endParaRPr lang="zh-CN" altLang="en-US" dirty="0">
              <a:solidFill>
                <a:schemeClr val="bg1"/>
              </a:solidFill>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二、最低交易保证金</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国债期货价格波动性很小，国际上</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年期国债期货保证金水平低于</a:t>
            </a:r>
            <a:r>
              <a:rPr lang="en-US" altLang="zh-CN" dirty="0" smtClean="0">
                <a:solidFill>
                  <a:schemeClr val="bg1"/>
                </a:solidFill>
                <a:latin typeface="宋体" pitchFamily="2" charset="-122"/>
                <a:ea typeface="宋体" pitchFamily="2" charset="-122"/>
              </a:rPr>
              <a:t>1.5%</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在</a:t>
            </a:r>
            <a:r>
              <a:rPr lang="zh-CN" altLang="zh-CN" dirty="0">
                <a:solidFill>
                  <a:schemeClr val="bg1"/>
                </a:solidFill>
                <a:latin typeface="宋体" pitchFamily="2" charset="-122"/>
                <a:ea typeface="宋体" pitchFamily="2" charset="-122"/>
              </a:rPr>
              <a:t>我国国债期货上市初期，考虑到投资者对该品种的熟悉程度和市场发育程度，以及考虑国债的历史波动率，最低保证金初步定为</a:t>
            </a: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的水平，覆盖</a:t>
            </a:r>
            <a:r>
              <a:rPr lang="en-US" altLang="zh-CN" dirty="0">
                <a:solidFill>
                  <a:schemeClr val="bg1"/>
                </a:solidFill>
                <a:latin typeface="宋体" pitchFamily="2" charset="-122"/>
                <a:ea typeface="宋体" pitchFamily="2" charset="-122"/>
              </a:rPr>
              <a:t>1</a:t>
            </a:r>
            <a:r>
              <a:rPr lang="zh-CN" altLang="zh-CN" dirty="0">
                <a:solidFill>
                  <a:schemeClr val="bg1"/>
                </a:solidFill>
                <a:latin typeface="宋体" pitchFamily="2" charset="-122"/>
                <a:ea typeface="宋体" pitchFamily="2" charset="-122"/>
              </a:rPr>
              <a:t>个涨跌停板，有效控制市场风险。</a:t>
            </a: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交割期间保证</a:t>
            </a:r>
            <a:r>
              <a:rPr lang="zh-CN" altLang="en-US" dirty="0">
                <a:solidFill>
                  <a:schemeClr val="bg1"/>
                </a:solidFill>
                <a:latin typeface="宋体" pitchFamily="2" charset="-122"/>
                <a:ea typeface="宋体" pitchFamily="2" charset="-122"/>
              </a:rPr>
              <a:t>金</a:t>
            </a:r>
            <a:r>
              <a:rPr lang="zh-CN" altLang="en-US" dirty="0" smtClean="0">
                <a:solidFill>
                  <a:schemeClr val="bg1"/>
                </a:solidFill>
                <a:latin typeface="宋体" pitchFamily="2" charset="-122"/>
                <a:ea typeface="宋体" pitchFamily="2" charset="-122"/>
              </a:rPr>
              <a:t>设定（待定）</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逐级提高交易保证金的方式，初步设计采用交割月前一月中旬的第一个交易日将交易保证金由正常水平提高至</a:t>
            </a:r>
            <a:r>
              <a:rPr lang="en-US" altLang="zh-CN" dirty="0" smtClean="0">
                <a:solidFill>
                  <a:schemeClr val="bg1"/>
                </a:solidFill>
                <a:latin typeface="宋体" pitchFamily="2" charset="-122"/>
                <a:ea typeface="宋体" pitchFamily="2" charset="-122"/>
              </a:rPr>
              <a:t>4%</a:t>
            </a:r>
            <a:r>
              <a:rPr lang="zh-CN" altLang="en-US" dirty="0" smtClean="0">
                <a:solidFill>
                  <a:schemeClr val="bg1"/>
                </a:solidFill>
                <a:latin typeface="宋体" pitchFamily="2" charset="-122"/>
                <a:ea typeface="宋体" pitchFamily="2" charset="-122"/>
              </a:rPr>
              <a:t>；</a:t>
            </a:r>
            <a:r>
              <a:rPr lang="zh-CN" altLang="en-US" dirty="0">
                <a:solidFill>
                  <a:schemeClr val="bg1"/>
                </a:solidFill>
                <a:latin typeface="宋体" pitchFamily="2" charset="-122"/>
                <a:ea typeface="宋体" pitchFamily="2" charset="-122"/>
              </a:rPr>
              <a:t>交割</a:t>
            </a:r>
            <a:r>
              <a:rPr lang="zh-CN" altLang="en-US" dirty="0" smtClean="0">
                <a:solidFill>
                  <a:schemeClr val="bg1"/>
                </a:solidFill>
                <a:latin typeface="宋体" pitchFamily="2" charset="-122"/>
                <a:ea typeface="宋体" pitchFamily="2" charset="-122"/>
              </a:rPr>
              <a:t>月前一月下旬的第一个交易日起提高到</a:t>
            </a:r>
            <a:r>
              <a:rPr lang="en-US" altLang="zh-CN" dirty="0" smtClean="0">
                <a:solidFill>
                  <a:schemeClr val="bg1"/>
                </a:solidFill>
                <a:latin typeface="宋体" pitchFamily="2" charset="-122"/>
                <a:ea typeface="宋体" pitchFamily="2" charset="-122"/>
              </a:rPr>
              <a:t>5%</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三、持仓限额制度（待定）</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限仓的意义：</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会员限仓制度：防止持仓过度集中的风险；</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客户限仓制度：有效防止过度投机；</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a:solidFill>
                  <a:schemeClr val="bg1"/>
                </a:solidFill>
                <a:latin typeface="宋体" pitchFamily="2" charset="-122"/>
                <a:ea typeface="宋体" pitchFamily="2" charset="-122"/>
              </a:rPr>
              <a:t>交割</a:t>
            </a:r>
            <a:r>
              <a:rPr lang="zh-CN" altLang="en-US" dirty="0" smtClean="0">
                <a:solidFill>
                  <a:schemeClr val="bg1"/>
                </a:solidFill>
                <a:latin typeface="宋体" pitchFamily="2" charset="-122"/>
                <a:ea typeface="宋体" pitchFamily="2" charset="-122"/>
              </a:rPr>
              <a:t>月限仓：可以有效减少逼仓风险。</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141708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4400" dirty="0" smtClean="0">
              <a:solidFill>
                <a:schemeClr val="bg1"/>
              </a:solidFill>
              <a:latin typeface="宋体" pitchFamily="2" charset="-122"/>
              <a:ea typeface="宋体" pitchFamily="2" charset="-122"/>
            </a:endParaRPr>
          </a:p>
          <a:p>
            <a:pPr algn="l"/>
            <a:endParaRPr lang="en-US" altLang="zh-CN" sz="4400" dirty="0">
              <a:solidFill>
                <a:schemeClr val="bg1"/>
              </a:solidFill>
              <a:latin typeface="宋体" pitchFamily="2" charset="-122"/>
              <a:ea typeface="宋体" pitchFamily="2" charset="-122"/>
            </a:endParaRPr>
          </a:p>
          <a:p>
            <a:pPr algn="l"/>
            <a:r>
              <a:rPr lang="zh-CN" altLang="en-US" sz="4400" dirty="0" smtClean="0">
                <a:solidFill>
                  <a:schemeClr val="bg1"/>
                </a:solidFill>
                <a:latin typeface="宋体" pitchFamily="2" charset="-122"/>
                <a:ea typeface="宋体" pitchFamily="2" charset="-122"/>
              </a:rPr>
              <a:t>国债期货交割方案设计（未完善）</a:t>
            </a:r>
            <a:endParaRPr lang="zh-CN" altLang="en-US" sz="4400"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一、交割制度的选择</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a:solidFill>
                  <a:schemeClr val="bg1"/>
                </a:solidFill>
                <a:latin typeface="宋体" pitchFamily="2" charset="-122"/>
                <a:ea typeface="宋体" pitchFamily="2" charset="-122"/>
              </a:rPr>
              <a:t>国际</a:t>
            </a:r>
            <a:r>
              <a:rPr lang="zh-CN" altLang="en-US" dirty="0" smtClean="0">
                <a:solidFill>
                  <a:schemeClr val="bg1"/>
                </a:solidFill>
                <a:latin typeface="宋体" pitchFamily="2" charset="-122"/>
                <a:ea typeface="宋体" pitchFamily="2" charset="-122"/>
              </a:rPr>
              <a:t>上绝大多数国家和地区的国债期货采用实物交割，只有澳大利亚，韩国等国债现货规模较小的国家采用现金交割制度。</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我国采用实物交割和滚动交割的方式，个人也可交割。</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滚动交割和集中交割的优势：</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1</a:t>
            </a:r>
            <a:r>
              <a:rPr lang="zh-CN" altLang="en-US" dirty="0" smtClean="0">
                <a:solidFill>
                  <a:schemeClr val="bg1"/>
                </a:solidFill>
                <a:latin typeface="宋体" pitchFamily="2" charset="-122"/>
                <a:ea typeface="宋体" pitchFamily="2" charset="-122"/>
              </a:rPr>
              <a:t>、赋予卖方提前交割的权利；</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2</a:t>
            </a:r>
            <a:r>
              <a:rPr lang="zh-CN" altLang="en-US" dirty="0" smtClean="0">
                <a:solidFill>
                  <a:schemeClr val="bg1"/>
                </a:solidFill>
                <a:latin typeface="宋体" pitchFamily="2" charset="-122"/>
                <a:ea typeface="宋体" pitchFamily="2" charset="-122"/>
              </a:rPr>
              <a:t>、增加买方“多逼空”的成本和难度；</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3</a:t>
            </a:r>
            <a:r>
              <a:rPr lang="zh-CN" altLang="en-US" dirty="0" smtClean="0">
                <a:solidFill>
                  <a:schemeClr val="bg1"/>
                </a:solidFill>
                <a:latin typeface="宋体" pitchFamily="2" charset="-122"/>
                <a:ea typeface="宋体" pitchFamily="2" charset="-122"/>
              </a:rPr>
              <a:t>、防止集中采购和抛出现券，减轻交割对现货市场的冲击；</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4</a:t>
            </a:r>
            <a:r>
              <a:rPr lang="zh-CN" altLang="en-US" dirty="0" smtClean="0">
                <a:solidFill>
                  <a:schemeClr val="bg1"/>
                </a:solidFill>
                <a:latin typeface="宋体" pitchFamily="2" charset="-122"/>
                <a:ea typeface="宋体" pitchFamily="2" charset="-122"/>
              </a:rPr>
              <a:t>、同一可交割券可多次用于滚动交割，可增加可交割券实际供应量。</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二、国债期货托管体系及跨市场转托管</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为体现中金所中央对手方的责任和方便交割过户，中金所采用开立债券账户的统一交收模式。</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账户</a:t>
            </a:r>
            <a:r>
              <a:rPr lang="en-US" altLang="zh-CN" dirty="0" smtClean="0">
                <a:solidFill>
                  <a:schemeClr val="bg1"/>
                </a:solidFill>
                <a:latin typeface="宋体" pitchFamily="2" charset="-122"/>
                <a:ea typeface="宋体" pitchFamily="2" charset="-122"/>
              </a:rPr>
              <a:t>A---</a:t>
            </a:r>
            <a:r>
              <a:rPr lang="zh-CN" altLang="en-US" dirty="0" smtClean="0">
                <a:solidFill>
                  <a:schemeClr val="bg1"/>
                </a:solidFill>
                <a:latin typeface="宋体" pitchFamily="2" charset="-122"/>
                <a:ea typeface="宋体" pitchFamily="2" charset="-122"/>
              </a:rPr>
              <a:t>中金所账户</a:t>
            </a:r>
            <a:r>
              <a:rPr lang="en-US" altLang="zh-CN" dirty="0" smtClean="0">
                <a:solidFill>
                  <a:schemeClr val="bg1"/>
                </a:solidFill>
                <a:latin typeface="宋体" pitchFamily="2" charset="-122"/>
                <a:ea typeface="宋体" pitchFamily="2" charset="-122"/>
              </a:rPr>
              <a:t>---</a:t>
            </a:r>
            <a:r>
              <a:rPr lang="zh-CN" altLang="en-US" dirty="0" smtClean="0">
                <a:solidFill>
                  <a:schemeClr val="bg1"/>
                </a:solidFill>
                <a:latin typeface="宋体" pitchFamily="2" charset="-122"/>
                <a:ea typeface="宋体" pitchFamily="2" charset="-122"/>
              </a:rPr>
              <a:t>账户</a:t>
            </a:r>
            <a:r>
              <a:rPr lang="en-US" altLang="zh-CN" dirty="0" smtClean="0">
                <a:solidFill>
                  <a:schemeClr val="bg1"/>
                </a:solidFill>
                <a:latin typeface="宋体" pitchFamily="2" charset="-122"/>
                <a:ea typeface="宋体" pitchFamily="2" charset="-122"/>
              </a:rPr>
              <a:t>B</a:t>
            </a: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国债的跨市场交割通过中金所账户的转托管方式实现。</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账户</a:t>
            </a:r>
            <a:r>
              <a:rPr lang="en-US" altLang="zh-CN" dirty="0" smtClean="0">
                <a:solidFill>
                  <a:schemeClr val="bg1"/>
                </a:solidFill>
                <a:latin typeface="宋体" pitchFamily="2" charset="-122"/>
                <a:ea typeface="宋体" pitchFamily="2" charset="-122"/>
              </a:rPr>
              <a:t>A</a:t>
            </a:r>
            <a:r>
              <a:rPr lang="zh-CN" altLang="en-US" dirty="0" smtClean="0">
                <a:solidFill>
                  <a:schemeClr val="bg1"/>
                </a:solidFill>
                <a:latin typeface="宋体" pitchFamily="2" charset="-122"/>
                <a:ea typeface="宋体" pitchFamily="2" charset="-122"/>
              </a:rPr>
              <a:t>（中债登）</a:t>
            </a:r>
            <a:r>
              <a:rPr lang="en-US" altLang="zh-CN" dirty="0" smtClean="0">
                <a:solidFill>
                  <a:schemeClr val="bg1"/>
                </a:solidFill>
                <a:latin typeface="宋体" pitchFamily="2" charset="-122"/>
                <a:ea typeface="宋体" pitchFamily="2" charset="-122"/>
              </a:rPr>
              <a:t>---</a:t>
            </a:r>
            <a:r>
              <a:rPr lang="zh-CN" altLang="en-US" dirty="0" smtClean="0">
                <a:solidFill>
                  <a:schemeClr val="bg1"/>
                </a:solidFill>
                <a:latin typeface="宋体" pitchFamily="2" charset="-122"/>
                <a:ea typeface="宋体" pitchFamily="2" charset="-122"/>
              </a:rPr>
              <a:t>中金所账户（中债登）</a:t>
            </a:r>
            <a:r>
              <a:rPr lang="en-US" altLang="zh-CN" dirty="0" smtClean="0">
                <a:solidFill>
                  <a:schemeClr val="bg1"/>
                </a:solidFill>
                <a:latin typeface="宋体" pitchFamily="2" charset="-122"/>
                <a:ea typeface="宋体" pitchFamily="2" charset="-122"/>
              </a:rPr>
              <a:t>---</a:t>
            </a:r>
            <a:r>
              <a:rPr lang="zh-CN" altLang="en-US" dirty="0" smtClean="0">
                <a:solidFill>
                  <a:schemeClr val="bg1"/>
                </a:solidFill>
                <a:latin typeface="宋体" pitchFamily="2" charset="-122"/>
                <a:ea typeface="宋体" pitchFamily="2" charset="-122"/>
              </a:rPr>
              <a:t>中金所账户（中证登）</a:t>
            </a:r>
            <a:r>
              <a:rPr lang="en-US" altLang="zh-CN" dirty="0" smtClean="0">
                <a:solidFill>
                  <a:schemeClr val="bg1"/>
                </a:solidFill>
                <a:latin typeface="宋体" pitchFamily="2" charset="-122"/>
                <a:ea typeface="宋体" pitchFamily="2" charset="-122"/>
              </a:rPr>
              <a:t>---</a:t>
            </a:r>
            <a:r>
              <a:rPr lang="zh-CN" altLang="en-US" dirty="0" smtClean="0">
                <a:solidFill>
                  <a:schemeClr val="bg1"/>
                </a:solidFill>
                <a:latin typeface="宋体" pitchFamily="2" charset="-122"/>
                <a:ea typeface="宋体" pitchFamily="2" charset="-122"/>
              </a:rPr>
              <a:t>账户</a:t>
            </a:r>
            <a:r>
              <a:rPr lang="en-US" altLang="zh-CN" dirty="0" smtClean="0">
                <a:solidFill>
                  <a:schemeClr val="bg1"/>
                </a:solidFill>
                <a:latin typeface="宋体" pitchFamily="2" charset="-122"/>
                <a:ea typeface="宋体" pitchFamily="2" charset="-122"/>
              </a:rPr>
              <a:t>B</a:t>
            </a:r>
            <a:r>
              <a:rPr lang="zh-CN" altLang="en-US" dirty="0" smtClean="0">
                <a:solidFill>
                  <a:schemeClr val="bg1"/>
                </a:solidFill>
                <a:latin typeface="宋体" pitchFamily="2" charset="-122"/>
                <a:ea typeface="宋体" pitchFamily="2" charset="-122"/>
              </a:rPr>
              <a:t>（中证登）</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三、国债期货 交割配对原则</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    交割配对原则：“同市场优先”原则，采用“最少配对数”的方法。</a:t>
            </a:r>
            <a:endParaRPr lang="en-US" altLang="zh-CN" dirty="0" smtClean="0">
              <a:solidFill>
                <a:schemeClr val="bg1"/>
              </a:solidFill>
              <a:latin typeface="宋体" pitchFamily="2" charset="-122"/>
              <a:ea typeface="宋体" pitchFamily="2" charset="-122"/>
            </a:endParaRPr>
          </a:p>
          <a:p>
            <a:pPr algn="l"/>
            <a:endParaRPr lang="zh-CN" altLang="en-US" dirty="0">
              <a:solidFill>
                <a:schemeClr val="bg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676400"/>
            <a:ext cx="5410200" cy="4220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四、国债期货实物交割流程</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第一阶段：自交割月第一个交易日至最后交易日的前一个交易日的滚动交割：买方和卖方提出交割申请，按照“申报时间优先”原则选取买方和卖方进入交割。</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第二阶段：最后交易日的集中交割：最后交易日未平仓合约自动进入交割程序。</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滚动交割</a:t>
            </a:r>
            <a:endParaRPr lang="en-US" altLang="zh-CN" dirty="0" smtClean="0">
              <a:solidFill>
                <a:schemeClr val="bg1"/>
              </a:solidFill>
              <a:latin typeface="宋体" pitchFamily="2" charset="-122"/>
              <a:ea typeface="宋体" pitchFamily="2" charset="-122"/>
            </a:endParaRPr>
          </a:p>
          <a:p>
            <a:pPr algn="l"/>
            <a:endParaRPr lang="en-US" altLang="zh-CN" dirty="0">
              <a:solidFill>
                <a:schemeClr val="bg1"/>
              </a:solidFill>
            </a:endParaRPr>
          </a:p>
          <a:p>
            <a:pPr algn="l"/>
            <a:endParaRPr lang="en-US" altLang="zh-CN" dirty="0" smtClean="0">
              <a:solidFill>
                <a:schemeClr val="bg1"/>
              </a:solidFill>
            </a:endParaRPr>
          </a:p>
        </p:txBody>
      </p:sp>
      <p:sp>
        <p:nvSpPr>
          <p:cNvPr id="2" name="椭圆 1"/>
          <p:cNvSpPr/>
          <p:nvPr/>
        </p:nvSpPr>
        <p:spPr bwMode="auto">
          <a:xfrm>
            <a:off x="694680" y="3886200"/>
            <a:ext cx="990600" cy="5334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smtClean="0">
                <a:ln>
                  <a:noFill/>
                </a:ln>
                <a:solidFill>
                  <a:schemeClr val="bg1"/>
                </a:solidFill>
                <a:effectLst/>
                <a:latin typeface="Verdana" pitchFamily="34" charset="0"/>
              </a:rPr>
              <a:t>T</a:t>
            </a:r>
            <a:endParaRPr kumimoji="0" lang="zh-CN" altLang="en-US" sz="1800" b="0" i="0" u="none" strike="noStrike" cap="none" normalizeH="0" baseline="0" dirty="0" smtClean="0">
              <a:ln>
                <a:noFill/>
              </a:ln>
              <a:solidFill>
                <a:schemeClr val="bg1"/>
              </a:solidFill>
              <a:effectLst/>
              <a:latin typeface="Verdana" pitchFamily="34" charset="0"/>
            </a:endParaRPr>
          </a:p>
        </p:txBody>
      </p:sp>
      <p:sp>
        <p:nvSpPr>
          <p:cNvPr id="4" name="椭圆 3"/>
          <p:cNvSpPr/>
          <p:nvPr/>
        </p:nvSpPr>
        <p:spPr bwMode="auto">
          <a:xfrm>
            <a:off x="2749826" y="3886200"/>
            <a:ext cx="914400" cy="5334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T+1</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5" name="椭圆 4"/>
          <p:cNvSpPr/>
          <p:nvPr/>
        </p:nvSpPr>
        <p:spPr bwMode="auto">
          <a:xfrm>
            <a:off x="4648200" y="3861352"/>
            <a:ext cx="879613" cy="558248"/>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T+2</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6" name="椭圆 5"/>
          <p:cNvSpPr/>
          <p:nvPr/>
        </p:nvSpPr>
        <p:spPr bwMode="auto">
          <a:xfrm>
            <a:off x="6575562" y="3824080"/>
            <a:ext cx="914400" cy="558248"/>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T+3</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7" name="矩形 6"/>
          <p:cNvSpPr/>
          <p:nvPr/>
        </p:nvSpPr>
        <p:spPr bwMode="auto">
          <a:xfrm>
            <a:off x="694680" y="4626665"/>
            <a:ext cx="9906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意向申报日</a:t>
            </a:r>
          </a:p>
        </p:txBody>
      </p:sp>
      <p:sp>
        <p:nvSpPr>
          <p:cNvPr id="8" name="矩形 7"/>
          <p:cNvSpPr/>
          <p:nvPr/>
        </p:nvSpPr>
        <p:spPr bwMode="auto">
          <a:xfrm>
            <a:off x="2663688" y="4738116"/>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卖方交券日</a:t>
            </a:r>
          </a:p>
        </p:txBody>
      </p:sp>
      <p:sp>
        <p:nvSpPr>
          <p:cNvPr id="9" name="矩形 8"/>
          <p:cNvSpPr/>
          <p:nvPr/>
        </p:nvSpPr>
        <p:spPr bwMode="auto">
          <a:xfrm>
            <a:off x="4610100" y="4622524"/>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配对缴款日</a:t>
            </a:r>
          </a:p>
        </p:txBody>
      </p:sp>
      <p:sp>
        <p:nvSpPr>
          <p:cNvPr id="10" name="矩形 9"/>
          <p:cNvSpPr/>
          <p:nvPr/>
        </p:nvSpPr>
        <p:spPr bwMode="auto">
          <a:xfrm>
            <a:off x="6562311" y="4622524"/>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买方收券日</a:t>
            </a:r>
          </a:p>
        </p:txBody>
      </p:sp>
      <p:sp>
        <p:nvSpPr>
          <p:cNvPr id="11" name="右箭头 10"/>
          <p:cNvSpPr/>
          <p:nvPr/>
        </p:nvSpPr>
        <p:spPr bwMode="auto">
          <a:xfrm>
            <a:off x="1685280" y="4953000"/>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2" name="右箭头 11"/>
          <p:cNvSpPr/>
          <p:nvPr/>
        </p:nvSpPr>
        <p:spPr bwMode="auto">
          <a:xfrm>
            <a:off x="3601279" y="4863084"/>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3" name="右箭头 12"/>
          <p:cNvSpPr/>
          <p:nvPr/>
        </p:nvSpPr>
        <p:spPr bwMode="auto">
          <a:xfrm>
            <a:off x="5527813" y="4863084"/>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4" name="上弧形箭头 13"/>
          <p:cNvSpPr/>
          <p:nvPr/>
        </p:nvSpPr>
        <p:spPr bwMode="auto">
          <a:xfrm flipH="1" flipV="1">
            <a:off x="1189980" y="5570882"/>
            <a:ext cx="5829530" cy="762000"/>
          </a:xfrm>
          <a:prstGeom prst="curved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dirty="0" smtClean="0">
              <a:solidFill>
                <a:schemeClr val="bg1"/>
              </a:solidFill>
            </a:endParaRPr>
          </a:p>
          <a:p>
            <a:pPr algn="l"/>
            <a:endParaRPr lang="en-US" altLang="zh-CN" dirty="0">
              <a:solidFill>
                <a:schemeClr val="bg1"/>
              </a:solidFill>
            </a:endParaRPr>
          </a:p>
          <a:p>
            <a:pPr algn="l"/>
            <a:endParaRPr lang="en-US" altLang="zh-CN" dirty="0" smtClean="0">
              <a:solidFill>
                <a:schemeClr val="bg1"/>
              </a:solidFill>
            </a:endParaRPr>
          </a:p>
          <a:p>
            <a:pPr algn="l"/>
            <a:r>
              <a:rPr lang="zh-CN" altLang="en-US" dirty="0" smtClean="0">
                <a:solidFill>
                  <a:schemeClr val="bg1"/>
                </a:solidFill>
                <a:latin typeface="宋体" pitchFamily="2" charset="-122"/>
                <a:ea typeface="宋体" pitchFamily="2" charset="-122"/>
              </a:rPr>
              <a:t>集中交割流程</a:t>
            </a:r>
            <a:endParaRPr lang="en-US" altLang="zh-CN" dirty="0" smtClean="0">
              <a:solidFill>
                <a:schemeClr val="bg1"/>
              </a:solidFill>
              <a:latin typeface="宋体" pitchFamily="2" charset="-122"/>
              <a:ea typeface="宋体" pitchFamily="2" charset="-122"/>
            </a:endParaRPr>
          </a:p>
          <a:p>
            <a:pPr algn="l"/>
            <a:endParaRPr lang="en-US" altLang="zh-CN" dirty="0">
              <a:solidFill>
                <a:schemeClr val="bg1"/>
              </a:solidFill>
            </a:endParaRPr>
          </a:p>
          <a:p>
            <a:pPr algn="l"/>
            <a:endParaRPr lang="en-US" altLang="zh-CN" dirty="0" smtClean="0">
              <a:solidFill>
                <a:schemeClr val="bg1"/>
              </a:solidFill>
            </a:endParaRPr>
          </a:p>
          <a:p>
            <a:pPr algn="l"/>
            <a:endParaRPr lang="en-US" altLang="zh-CN" dirty="0">
              <a:solidFill>
                <a:schemeClr val="bg1"/>
              </a:solidFill>
            </a:endParaRPr>
          </a:p>
          <a:p>
            <a:pPr algn="l"/>
            <a:endParaRPr lang="zh-CN" altLang="en-US" dirty="0">
              <a:solidFill>
                <a:schemeClr val="bg1"/>
              </a:solidFill>
            </a:endParaRPr>
          </a:p>
        </p:txBody>
      </p:sp>
      <p:sp>
        <p:nvSpPr>
          <p:cNvPr id="4" name="椭圆 3"/>
          <p:cNvSpPr/>
          <p:nvPr/>
        </p:nvSpPr>
        <p:spPr bwMode="auto">
          <a:xfrm>
            <a:off x="694680" y="3200400"/>
            <a:ext cx="990600" cy="5334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smtClean="0">
                <a:ln>
                  <a:noFill/>
                </a:ln>
                <a:solidFill>
                  <a:schemeClr val="bg1"/>
                </a:solidFill>
                <a:effectLst/>
                <a:latin typeface="Verdana" pitchFamily="34" charset="0"/>
              </a:rPr>
              <a:t>T</a:t>
            </a:r>
            <a:endParaRPr kumimoji="0" lang="zh-CN" altLang="en-US" sz="1800" b="0" i="0" u="none" strike="noStrike" cap="none" normalizeH="0" baseline="0" dirty="0" smtClean="0">
              <a:ln>
                <a:noFill/>
              </a:ln>
              <a:solidFill>
                <a:schemeClr val="bg1"/>
              </a:solidFill>
              <a:effectLst/>
              <a:latin typeface="Verdana" pitchFamily="34" charset="0"/>
            </a:endParaRPr>
          </a:p>
        </p:txBody>
      </p:sp>
      <p:sp>
        <p:nvSpPr>
          <p:cNvPr id="5" name="椭圆 4"/>
          <p:cNvSpPr/>
          <p:nvPr/>
        </p:nvSpPr>
        <p:spPr bwMode="auto">
          <a:xfrm>
            <a:off x="2676940" y="3200400"/>
            <a:ext cx="914400" cy="533400"/>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T+1</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6" name="椭圆 5"/>
          <p:cNvSpPr/>
          <p:nvPr/>
        </p:nvSpPr>
        <p:spPr bwMode="auto">
          <a:xfrm>
            <a:off x="4627493" y="3175552"/>
            <a:ext cx="879613" cy="558248"/>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T+2</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7" name="椭圆 6"/>
          <p:cNvSpPr/>
          <p:nvPr/>
        </p:nvSpPr>
        <p:spPr bwMode="auto">
          <a:xfrm>
            <a:off x="6562311" y="3200400"/>
            <a:ext cx="914400" cy="558248"/>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chemeClr val="bg1"/>
                </a:solidFill>
                <a:effectLst/>
                <a:latin typeface="Verdana" pitchFamily="34" charset="0"/>
              </a:rPr>
              <a:t>T+3</a:t>
            </a:r>
            <a:endParaRPr kumimoji="0" lang="zh-CN" altLang="en-US" sz="1600" b="0" i="0" u="none" strike="noStrike" cap="none" normalizeH="0" baseline="0" dirty="0" smtClean="0">
              <a:ln>
                <a:noFill/>
              </a:ln>
              <a:solidFill>
                <a:schemeClr val="bg1"/>
              </a:solidFill>
              <a:effectLst/>
              <a:latin typeface="Verdana" pitchFamily="34" charset="0"/>
            </a:endParaRPr>
          </a:p>
        </p:txBody>
      </p:sp>
      <p:sp>
        <p:nvSpPr>
          <p:cNvPr id="8" name="矩形 7"/>
          <p:cNvSpPr/>
          <p:nvPr/>
        </p:nvSpPr>
        <p:spPr bwMode="auto">
          <a:xfrm>
            <a:off x="694680" y="4038600"/>
            <a:ext cx="9906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最后交易日</a:t>
            </a:r>
          </a:p>
        </p:txBody>
      </p:sp>
      <p:sp>
        <p:nvSpPr>
          <p:cNvPr id="9" name="矩形 8"/>
          <p:cNvSpPr/>
          <p:nvPr/>
        </p:nvSpPr>
        <p:spPr bwMode="auto">
          <a:xfrm>
            <a:off x="2663688" y="4038600"/>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卖方交券日</a:t>
            </a:r>
          </a:p>
        </p:txBody>
      </p:sp>
      <p:sp>
        <p:nvSpPr>
          <p:cNvPr id="10" name="矩形 9"/>
          <p:cNvSpPr/>
          <p:nvPr/>
        </p:nvSpPr>
        <p:spPr bwMode="auto">
          <a:xfrm>
            <a:off x="4596252" y="4085446"/>
            <a:ext cx="910854" cy="86755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配对缴款日</a:t>
            </a:r>
          </a:p>
        </p:txBody>
      </p:sp>
      <p:sp>
        <p:nvSpPr>
          <p:cNvPr id="11" name="矩形 10"/>
          <p:cNvSpPr/>
          <p:nvPr/>
        </p:nvSpPr>
        <p:spPr bwMode="auto">
          <a:xfrm>
            <a:off x="6538523" y="4038600"/>
            <a:ext cx="914400" cy="9144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bg1"/>
                </a:solidFill>
                <a:effectLst/>
                <a:latin typeface="Verdana" pitchFamily="34" charset="0"/>
              </a:rPr>
              <a:t>买方收券日</a:t>
            </a:r>
          </a:p>
        </p:txBody>
      </p:sp>
      <p:sp>
        <p:nvSpPr>
          <p:cNvPr id="12" name="右箭头 11"/>
          <p:cNvSpPr/>
          <p:nvPr/>
        </p:nvSpPr>
        <p:spPr bwMode="auto">
          <a:xfrm>
            <a:off x="1698532" y="4276907"/>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3" name="右箭头 12"/>
          <p:cNvSpPr/>
          <p:nvPr/>
        </p:nvSpPr>
        <p:spPr bwMode="auto">
          <a:xfrm>
            <a:off x="3617844" y="4276907"/>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4" name="右箭头 13"/>
          <p:cNvSpPr/>
          <p:nvPr/>
        </p:nvSpPr>
        <p:spPr bwMode="auto">
          <a:xfrm>
            <a:off x="5524500" y="4317127"/>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五、交割违约</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卖方违约：卖方在规定期限内未能如数交付可交割国债；</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买方违约：买方在规定期限内未能如数缴纳交割货款。</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en-US" altLang="zh-CN" dirty="0">
              <a:solidFill>
                <a:schemeClr val="bg1"/>
              </a:solidFill>
              <a:latin typeface="宋体" pitchFamily="2" charset="-122"/>
              <a:ea typeface="宋体" pitchFamily="2" charset="-122"/>
            </a:endParaRPr>
          </a:p>
          <a:p>
            <a:pPr algn="l">
              <a:lnSpc>
                <a:spcPct val="150000"/>
              </a:lnSpc>
              <a:spcBef>
                <a:spcPts val="0"/>
              </a:spcBef>
            </a:pPr>
            <a:r>
              <a:rPr lang="zh-CN" altLang="en-US" dirty="0" smtClean="0">
                <a:solidFill>
                  <a:schemeClr val="bg1"/>
                </a:solidFill>
                <a:latin typeface="宋体" pitchFamily="2" charset="-122"/>
                <a:ea typeface="宋体" pitchFamily="2" charset="-122"/>
              </a:rPr>
              <a:t>违约处理：为了减少交割违约的出现，交易所对守约方和违约方进行不同的处理，对违约方处罚从重从严，对守约方进行合理补偿。</a:t>
            </a:r>
            <a:endParaRPr lang="zh-CN" altLang="en-US" dirty="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zh-CN" altLang="en-US" dirty="0" smtClean="0">
                <a:solidFill>
                  <a:schemeClr val="bg1"/>
                </a:solidFill>
                <a:latin typeface="宋体" pitchFamily="2" charset="-122"/>
                <a:ea typeface="宋体" pitchFamily="2" charset="-122"/>
              </a:rPr>
              <a:t>六、</a:t>
            </a:r>
            <a:r>
              <a:rPr lang="zh-CN" altLang="zh-CN" dirty="0">
                <a:solidFill>
                  <a:schemeClr val="bg1"/>
                </a:solidFill>
                <a:latin typeface="宋体" pitchFamily="2" charset="-122"/>
                <a:ea typeface="宋体" pitchFamily="2" charset="-122"/>
              </a:rPr>
              <a:t>威尔德卡</a:t>
            </a:r>
            <a:r>
              <a:rPr lang="zh-CN" altLang="zh-CN" dirty="0" smtClean="0">
                <a:solidFill>
                  <a:schemeClr val="bg1"/>
                </a:solidFill>
                <a:latin typeface="宋体" pitchFamily="2" charset="-122"/>
                <a:ea typeface="宋体" pitchFamily="2" charset="-122"/>
              </a:rPr>
              <a:t>游戏</a:t>
            </a:r>
            <a:endParaRPr lang="en-US" altLang="zh-CN" dirty="0">
              <a:solidFill>
                <a:schemeClr val="bg1"/>
              </a:solidFill>
              <a:latin typeface="宋体" pitchFamily="2" charset="-122"/>
              <a:ea typeface="宋体" pitchFamily="2" charset="-122"/>
            </a:endParaRPr>
          </a:p>
          <a:p>
            <a:pPr algn="l">
              <a:lnSpc>
                <a:spcPct val="150000"/>
              </a:lnSpc>
              <a:spcBef>
                <a:spcPts val="0"/>
              </a:spcBef>
            </a:pPr>
            <a:endParaRPr lang="en-US" altLang="zh-CN" dirty="0" smtClean="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在</a:t>
            </a:r>
            <a:r>
              <a:rPr lang="en-US" altLang="zh-CN" dirty="0">
                <a:solidFill>
                  <a:schemeClr val="bg1"/>
                </a:solidFill>
                <a:latin typeface="宋体" pitchFamily="2" charset="-122"/>
                <a:ea typeface="宋体" pitchFamily="2" charset="-122"/>
              </a:rPr>
              <a:t>CBOT</a:t>
            </a:r>
            <a:r>
              <a:rPr lang="zh-CN" altLang="zh-CN" dirty="0">
                <a:solidFill>
                  <a:schemeClr val="bg1"/>
                </a:solidFill>
                <a:latin typeface="宋体" pitchFamily="2" charset="-122"/>
                <a:ea typeface="宋体" pitchFamily="2" charset="-122"/>
              </a:rPr>
              <a:t>交易的长期国债期货合约于芝加哥时间下午</a:t>
            </a: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点停止交易。但是，长期国债现货一直要交易到下午</a:t>
            </a:r>
            <a:r>
              <a:rPr lang="en-US" altLang="zh-CN" dirty="0">
                <a:solidFill>
                  <a:schemeClr val="bg1"/>
                </a:solidFill>
                <a:latin typeface="宋体" pitchFamily="2" charset="-122"/>
                <a:ea typeface="宋体" pitchFamily="2" charset="-122"/>
              </a:rPr>
              <a:t>4</a:t>
            </a:r>
            <a:r>
              <a:rPr lang="zh-CN" altLang="zh-CN" dirty="0">
                <a:solidFill>
                  <a:schemeClr val="bg1"/>
                </a:solidFill>
                <a:latin typeface="宋体" pitchFamily="2" charset="-122"/>
                <a:ea typeface="宋体" pitchFamily="2" charset="-122"/>
              </a:rPr>
              <a:t>点。另外，空头方在下午</a:t>
            </a:r>
            <a:r>
              <a:rPr lang="en-US" altLang="zh-CN" dirty="0">
                <a:solidFill>
                  <a:schemeClr val="bg1"/>
                </a:solidFill>
                <a:latin typeface="宋体" pitchFamily="2" charset="-122"/>
                <a:ea typeface="宋体" pitchFamily="2" charset="-122"/>
              </a:rPr>
              <a:t>8</a:t>
            </a:r>
            <a:r>
              <a:rPr lang="zh-CN" altLang="zh-CN" dirty="0">
                <a:solidFill>
                  <a:schemeClr val="bg1"/>
                </a:solidFill>
                <a:latin typeface="宋体" pitchFamily="2" charset="-122"/>
                <a:ea typeface="宋体" pitchFamily="2" charset="-122"/>
              </a:rPr>
              <a:t>点以前都可以向结算所下达交割的通知。如果下达了交割通知，交割应付价格是以当天的结算价格为基础计算的。这样就给了空头方一个选择权，我们称它为威尔德卡游戏。如果在下午</a:t>
            </a: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点以后债券的价格下降，他或她就可以发出交割通知，开始购买交割最便宜的债券井为交割作准备。如果债券的价格并没有下降，空头方继续保持头寸，等到第二天运用相同的策略。</a:t>
            </a:r>
          </a:p>
          <a:p>
            <a:pPr algn="l">
              <a:lnSpc>
                <a:spcPct val="150000"/>
              </a:lnSpc>
              <a:spcBef>
                <a:spcPts val="0"/>
              </a:spcBef>
            </a:pP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就</a:t>
            </a:r>
            <a:r>
              <a:rPr lang="zh-CN" altLang="zh-CN" dirty="0">
                <a:solidFill>
                  <a:schemeClr val="bg1"/>
                </a:solidFill>
                <a:latin typeface="宋体" pitchFamily="2" charset="-122"/>
                <a:ea typeface="宋体" pitchFamily="2" charset="-122"/>
              </a:rPr>
              <a:t>象空头方拥有的其它选择权一样，威尔斯卡选择权也不是免费的。它的价值反映在期货的价格中，</a:t>
            </a:r>
            <a:r>
              <a:rPr lang="zh-CN" altLang="zh-CN" dirty="0" smtClean="0">
                <a:solidFill>
                  <a:schemeClr val="bg1"/>
                </a:solidFill>
                <a:latin typeface="宋体" pitchFamily="2" charset="-122"/>
                <a:ea typeface="宋体" pitchFamily="2" charset="-122"/>
              </a:rPr>
              <a:t>当存在</a:t>
            </a:r>
            <a:r>
              <a:rPr lang="zh-CN" altLang="zh-CN" dirty="0">
                <a:solidFill>
                  <a:schemeClr val="bg1"/>
                </a:solidFill>
                <a:latin typeface="宋体" pitchFamily="2" charset="-122"/>
                <a:ea typeface="宋体" pitchFamily="2" charset="-122"/>
              </a:rPr>
              <a:t>该选择权时，期货的价格</a:t>
            </a:r>
            <a:r>
              <a:rPr lang="zh-CN" altLang="zh-CN" dirty="0" smtClean="0">
                <a:solidFill>
                  <a:schemeClr val="bg1"/>
                </a:solidFill>
                <a:latin typeface="宋体" pitchFamily="2" charset="-122"/>
                <a:ea typeface="宋体" pitchFamily="2" charset="-122"/>
              </a:rPr>
              <a:t>要</a:t>
            </a:r>
            <a:r>
              <a:rPr lang="zh-CN" altLang="en-US" dirty="0" smtClean="0">
                <a:solidFill>
                  <a:schemeClr val="bg1"/>
                </a:solidFill>
                <a:latin typeface="宋体" pitchFamily="2" charset="-122"/>
                <a:ea typeface="宋体" pitchFamily="2" charset="-122"/>
              </a:rPr>
              <a:t>更</a:t>
            </a:r>
            <a:r>
              <a:rPr lang="zh-CN" altLang="zh-CN" dirty="0" smtClean="0">
                <a:solidFill>
                  <a:schemeClr val="bg1"/>
                </a:solidFill>
                <a:latin typeface="宋体" pitchFamily="2" charset="-122"/>
                <a:ea typeface="宋体" pitchFamily="2" charset="-122"/>
              </a:rPr>
              <a:t>低</a:t>
            </a:r>
            <a:r>
              <a:rPr lang="zh-CN" altLang="zh-CN" dirty="0">
                <a:solidFill>
                  <a:schemeClr val="bg1"/>
                </a:solidFill>
                <a:latin typeface="宋体" pitchFamily="2" charset="-122"/>
                <a:ea typeface="宋体" pitchFamily="2" charset="-122"/>
              </a:rPr>
              <a:t>一些。</a:t>
            </a:r>
          </a:p>
          <a:p>
            <a:pPr algn="l"/>
            <a:endParaRPr lang="zh-CN" altLang="en-US" dirty="0">
              <a:solidFill>
                <a:schemeClr val="bg1"/>
              </a:solidFill>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lnSpc>
                <a:spcPct val="150000"/>
              </a:lnSpc>
              <a:spcBef>
                <a:spcPts val="0"/>
              </a:spcBef>
            </a:pPr>
            <a:r>
              <a:rPr lang="en-US" altLang="zh-CN" dirty="0" smtClean="0">
                <a:solidFill>
                  <a:schemeClr val="bg1"/>
                </a:solidFill>
                <a:latin typeface="宋体" pitchFamily="2" charset="-122"/>
                <a:ea typeface="宋体" pitchFamily="2" charset="-122"/>
              </a:rPr>
              <a:t>1992</a:t>
            </a:r>
            <a:r>
              <a:rPr lang="zh-CN" altLang="zh-CN" dirty="0">
                <a:solidFill>
                  <a:schemeClr val="bg1"/>
                </a:solidFill>
                <a:latin typeface="宋体" pitchFamily="2" charset="-122"/>
                <a:ea typeface="宋体" pitchFamily="2" charset="-122"/>
              </a:rPr>
              <a:t>年上市国债期货合约与中金所国债期货仿真合约的</a:t>
            </a:r>
            <a:r>
              <a:rPr lang="zh-CN" altLang="zh-CN" dirty="0" smtClean="0">
                <a:solidFill>
                  <a:schemeClr val="bg1"/>
                </a:solidFill>
                <a:latin typeface="宋体" pitchFamily="2" charset="-122"/>
                <a:ea typeface="宋体" pitchFamily="2" charset="-122"/>
              </a:rPr>
              <a:t>对比</a:t>
            </a:r>
            <a:endParaRPr lang="en-US"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1992</a:t>
            </a:r>
            <a:r>
              <a:rPr lang="zh-CN" altLang="zh-CN" dirty="0">
                <a:solidFill>
                  <a:schemeClr val="bg1"/>
                </a:solidFill>
                <a:latin typeface="宋体" pitchFamily="2" charset="-122"/>
                <a:ea typeface="宋体" pitchFamily="2" charset="-122"/>
              </a:rPr>
              <a:t>年</a:t>
            </a:r>
            <a:r>
              <a:rPr lang="en-US" altLang="zh-CN" dirty="0">
                <a:solidFill>
                  <a:schemeClr val="bg1"/>
                </a:solidFill>
                <a:latin typeface="宋体" pitchFamily="2" charset="-122"/>
                <a:ea typeface="宋体" pitchFamily="2" charset="-122"/>
              </a:rPr>
              <a:t>12</a:t>
            </a:r>
            <a:r>
              <a:rPr lang="zh-CN" altLang="zh-CN" dirty="0">
                <a:solidFill>
                  <a:schemeClr val="bg1"/>
                </a:solidFill>
                <a:latin typeface="宋体" pitchFamily="2" charset="-122"/>
                <a:ea typeface="宋体" pitchFamily="2" charset="-122"/>
              </a:rPr>
              <a:t>月</a:t>
            </a:r>
            <a:r>
              <a:rPr lang="en-US" altLang="zh-CN" dirty="0">
                <a:solidFill>
                  <a:schemeClr val="bg1"/>
                </a:solidFill>
                <a:latin typeface="宋体" pitchFamily="2" charset="-122"/>
                <a:ea typeface="宋体" pitchFamily="2" charset="-122"/>
              </a:rPr>
              <a:t>28</a:t>
            </a:r>
            <a:r>
              <a:rPr lang="zh-CN" altLang="zh-CN" dirty="0">
                <a:solidFill>
                  <a:schemeClr val="bg1"/>
                </a:solidFill>
                <a:latin typeface="宋体" pitchFamily="2" charset="-122"/>
                <a:ea typeface="宋体" pitchFamily="2" charset="-122"/>
              </a:rPr>
              <a:t>日，上海证券交易所首次设计并推出的</a:t>
            </a:r>
            <a:r>
              <a:rPr lang="en-US" altLang="zh-CN" dirty="0">
                <a:solidFill>
                  <a:schemeClr val="bg1"/>
                </a:solidFill>
                <a:latin typeface="宋体" pitchFamily="2" charset="-122"/>
                <a:ea typeface="宋体" pitchFamily="2" charset="-122"/>
              </a:rPr>
              <a:t>12</a:t>
            </a:r>
            <a:r>
              <a:rPr lang="zh-CN" altLang="zh-CN" dirty="0">
                <a:solidFill>
                  <a:schemeClr val="bg1"/>
                </a:solidFill>
                <a:latin typeface="宋体" pitchFamily="2" charset="-122"/>
                <a:ea typeface="宋体" pitchFamily="2" charset="-122"/>
              </a:rPr>
              <a:t>个品种的期货合约，即</a:t>
            </a:r>
            <a:r>
              <a:rPr lang="en-US" altLang="zh-CN" dirty="0">
                <a:solidFill>
                  <a:schemeClr val="bg1"/>
                </a:solidFill>
                <a:latin typeface="宋体" pitchFamily="2" charset="-122"/>
                <a:ea typeface="宋体" pitchFamily="2" charset="-122"/>
              </a:rPr>
              <a:t>91</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92</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95</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）个国债现券按照</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6</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9</a:t>
            </a:r>
            <a:r>
              <a:rPr lang="zh-CN" altLang="zh-CN" dirty="0">
                <a:solidFill>
                  <a:schemeClr val="bg1"/>
                </a:solidFill>
                <a:latin typeface="宋体" pitchFamily="2" charset="-122"/>
                <a:ea typeface="宋体" pitchFamily="2" charset="-122"/>
              </a:rPr>
              <a:t>、</a:t>
            </a:r>
            <a:r>
              <a:rPr lang="en-US" altLang="zh-CN" dirty="0">
                <a:solidFill>
                  <a:schemeClr val="bg1"/>
                </a:solidFill>
                <a:latin typeface="宋体" pitchFamily="2" charset="-122"/>
                <a:ea typeface="宋体" pitchFamily="2" charset="-122"/>
              </a:rPr>
              <a:t>12</a:t>
            </a:r>
            <a:r>
              <a:rPr lang="zh-CN" altLang="zh-CN" dirty="0">
                <a:solidFill>
                  <a:schemeClr val="bg1"/>
                </a:solidFill>
                <a:latin typeface="宋体" pitchFamily="2" charset="-122"/>
                <a:ea typeface="宋体" pitchFamily="2" charset="-122"/>
              </a:rPr>
              <a:t>月从而形成</a:t>
            </a:r>
            <a:r>
              <a:rPr lang="en-US" altLang="zh-CN" dirty="0">
                <a:solidFill>
                  <a:schemeClr val="bg1"/>
                </a:solidFill>
                <a:latin typeface="宋体" pitchFamily="2" charset="-122"/>
                <a:ea typeface="宋体" pitchFamily="2" charset="-122"/>
              </a:rPr>
              <a:t>12</a:t>
            </a:r>
            <a:r>
              <a:rPr lang="zh-CN" altLang="zh-CN" dirty="0">
                <a:solidFill>
                  <a:schemeClr val="bg1"/>
                </a:solidFill>
                <a:latin typeface="宋体" pitchFamily="2" charset="-122"/>
                <a:ea typeface="宋体" pitchFamily="2" charset="-122"/>
              </a:rPr>
              <a:t>个合约，开放的对象是机构投资者。</a:t>
            </a:r>
            <a:r>
              <a:rPr lang="en-US" altLang="zh-CN" dirty="0">
                <a:solidFill>
                  <a:schemeClr val="bg1"/>
                </a:solidFill>
                <a:latin typeface="宋体" pitchFamily="2" charset="-122"/>
                <a:ea typeface="宋体" pitchFamily="2" charset="-122"/>
              </a:rPr>
              <a:t>1993</a:t>
            </a:r>
            <a:r>
              <a:rPr lang="zh-CN" altLang="zh-CN" dirty="0">
                <a:solidFill>
                  <a:schemeClr val="bg1"/>
                </a:solidFill>
                <a:latin typeface="宋体" pitchFamily="2" charset="-122"/>
                <a:ea typeface="宋体" pitchFamily="2" charset="-122"/>
              </a:rPr>
              <a:t>年</a:t>
            </a:r>
            <a:r>
              <a:rPr lang="en-US" altLang="zh-CN" dirty="0">
                <a:solidFill>
                  <a:schemeClr val="bg1"/>
                </a:solidFill>
                <a:latin typeface="宋体" pitchFamily="2" charset="-122"/>
                <a:ea typeface="宋体" pitchFamily="2" charset="-122"/>
              </a:rPr>
              <a:t>10</a:t>
            </a:r>
            <a:r>
              <a:rPr lang="zh-CN" altLang="zh-CN" dirty="0">
                <a:solidFill>
                  <a:schemeClr val="bg1"/>
                </a:solidFill>
                <a:latin typeface="宋体" pitchFamily="2" charset="-122"/>
                <a:ea typeface="宋体" pitchFamily="2" charset="-122"/>
              </a:rPr>
              <a:t>月</a:t>
            </a:r>
            <a:r>
              <a:rPr lang="en-US" altLang="zh-CN" dirty="0">
                <a:solidFill>
                  <a:schemeClr val="bg1"/>
                </a:solidFill>
                <a:latin typeface="宋体" pitchFamily="2" charset="-122"/>
                <a:ea typeface="宋体" pitchFamily="2" charset="-122"/>
              </a:rPr>
              <a:t>25</a:t>
            </a:r>
            <a:r>
              <a:rPr lang="zh-CN" altLang="zh-CN" dirty="0">
                <a:solidFill>
                  <a:schemeClr val="bg1"/>
                </a:solidFill>
                <a:latin typeface="宋体" pitchFamily="2" charset="-122"/>
                <a:ea typeface="宋体" pitchFamily="2" charset="-122"/>
              </a:rPr>
              <a:t>日，国债期货重新设计并制定新规则，将期货合约的面值由每口</a:t>
            </a:r>
            <a:r>
              <a:rPr lang="en-US" altLang="zh-CN" dirty="0">
                <a:solidFill>
                  <a:schemeClr val="bg1"/>
                </a:solidFill>
                <a:latin typeface="宋体" pitchFamily="2" charset="-122"/>
                <a:ea typeface="宋体" pitchFamily="2" charset="-122"/>
              </a:rPr>
              <a:t>20</a:t>
            </a:r>
            <a:r>
              <a:rPr lang="zh-CN" altLang="zh-CN" dirty="0">
                <a:solidFill>
                  <a:schemeClr val="bg1"/>
                </a:solidFill>
                <a:latin typeface="宋体" pitchFamily="2" charset="-122"/>
                <a:ea typeface="宋体" pitchFamily="2" charset="-122"/>
              </a:rPr>
              <a:t>万元改为每口</a:t>
            </a: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万元，同时向个人投资者开放，自此以后市场的成交量和成交额大幅度增加。</a:t>
            </a:r>
            <a:r>
              <a:rPr lang="en-US" altLang="zh-CN" dirty="0">
                <a:solidFill>
                  <a:schemeClr val="bg1"/>
                </a:solidFill>
                <a:latin typeface="宋体" pitchFamily="2" charset="-122"/>
                <a:ea typeface="宋体" pitchFamily="2" charset="-122"/>
              </a:rPr>
              <a:t>1995</a:t>
            </a:r>
            <a:r>
              <a:rPr lang="zh-CN" altLang="zh-CN" dirty="0">
                <a:solidFill>
                  <a:schemeClr val="bg1"/>
                </a:solidFill>
                <a:latin typeface="宋体" pitchFamily="2" charset="-122"/>
                <a:ea typeface="宋体" pitchFamily="2" charset="-122"/>
              </a:rPr>
              <a:t>年左右的时候，中国国债现货的流通量只有</a:t>
            </a:r>
            <a:r>
              <a:rPr lang="en-US" altLang="zh-CN" dirty="0">
                <a:solidFill>
                  <a:schemeClr val="bg1"/>
                </a:solidFill>
                <a:latin typeface="宋体" pitchFamily="2" charset="-122"/>
                <a:ea typeface="宋体" pitchFamily="2" charset="-122"/>
              </a:rPr>
              <a:t>400</a:t>
            </a:r>
            <a:r>
              <a:rPr lang="zh-CN" altLang="zh-CN" dirty="0">
                <a:solidFill>
                  <a:schemeClr val="bg1"/>
                </a:solidFill>
                <a:latin typeface="宋体" pitchFamily="2" charset="-122"/>
                <a:ea typeface="宋体" pitchFamily="2" charset="-122"/>
              </a:rPr>
              <a:t>亿元左右</a:t>
            </a:r>
            <a:r>
              <a:rPr lang="zh-CN" altLang="zh-CN" dirty="0" smtClean="0">
                <a:solidFill>
                  <a:schemeClr val="bg1"/>
                </a:solidFill>
                <a:latin typeface="宋体" pitchFamily="2" charset="-122"/>
                <a:ea typeface="宋体" pitchFamily="2" charset="-122"/>
              </a:rPr>
              <a:t>。</a:t>
            </a: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1</a:t>
            </a:r>
            <a:r>
              <a:rPr lang="zh-CN" altLang="zh-CN" dirty="0">
                <a:solidFill>
                  <a:schemeClr val="bg1"/>
                </a:solidFill>
                <a:latin typeface="宋体" pitchFamily="2" charset="-122"/>
                <a:ea typeface="宋体" pitchFamily="2" charset="-122"/>
              </a:rPr>
              <a:t>、保证金水平：客户缴纳</a:t>
            </a:r>
            <a:r>
              <a:rPr lang="en-US" altLang="zh-CN" dirty="0">
                <a:solidFill>
                  <a:schemeClr val="bg1"/>
                </a:solidFill>
                <a:latin typeface="宋体" pitchFamily="2" charset="-122"/>
                <a:ea typeface="宋体" pitchFamily="2" charset="-122"/>
              </a:rPr>
              <a:t>2.5%</a:t>
            </a:r>
            <a:r>
              <a:rPr lang="zh-CN" altLang="zh-CN" dirty="0">
                <a:solidFill>
                  <a:schemeClr val="bg1"/>
                </a:solidFill>
                <a:latin typeface="宋体" pitchFamily="2" charset="-122"/>
                <a:ea typeface="宋体" pitchFamily="2" charset="-122"/>
              </a:rPr>
              <a:t>的保证金，交易所收取</a:t>
            </a:r>
            <a:r>
              <a:rPr lang="en-US" altLang="zh-CN" dirty="0">
                <a:solidFill>
                  <a:schemeClr val="bg1"/>
                </a:solidFill>
                <a:latin typeface="宋体" pitchFamily="2" charset="-122"/>
                <a:ea typeface="宋体" pitchFamily="2" charset="-122"/>
              </a:rPr>
              <a:t>1%</a:t>
            </a:r>
            <a:r>
              <a:rPr lang="zh-CN" altLang="zh-CN" dirty="0">
                <a:solidFill>
                  <a:schemeClr val="bg1"/>
                </a:solidFill>
                <a:latin typeface="宋体" pitchFamily="2" charset="-122"/>
                <a:ea typeface="宋体" pitchFamily="2" charset="-122"/>
              </a:rPr>
              <a:t>，低于目前中金所规定的</a:t>
            </a: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的</a:t>
            </a:r>
            <a:r>
              <a:rPr lang="zh-CN" altLang="zh-CN" dirty="0" smtClean="0">
                <a:solidFill>
                  <a:schemeClr val="bg1"/>
                </a:solidFill>
                <a:latin typeface="宋体" pitchFamily="2" charset="-122"/>
                <a:ea typeface="宋体" pitchFamily="2" charset="-122"/>
              </a:rPr>
              <a:t>水平</a:t>
            </a:r>
            <a:r>
              <a:rPr lang="zh-CN" altLang="en-US" dirty="0" smtClean="0">
                <a:solidFill>
                  <a:schemeClr val="bg1"/>
                </a:solidFill>
                <a:latin typeface="宋体" pitchFamily="2" charset="-122"/>
                <a:ea typeface="宋体" pitchFamily="2" charset="-122"/>
              </a:rPr>
              <a:t>；</a:t>
            </a: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2</a:t>
            </a:r>
            <a:r>
              <a:rPr lang="zh-CN" altLang="zh-CN" dirty="0">
                <a:solidFill>
                  <a:schemeClr val="bg1"/>
                </a:solidFill>
                <a:latin typeface="宋体" pitchFamily="2" charset="-122"/>
                <a:ea typeface="宋体" pitchFamily="2" charset="-122"/>
              </a:rPr>
              <a:t>、以实物债券为交易标</a:t>
            </a:r>
            <a:r>
              <a:rPr lang="zh-CN" altLang="zh-CN" dirty="0" smtClean="0">
                <a:solidFill>
                  <a:schemeClr val="bg1"/>
                </a:solidFill>
                <a:latin typeface="宋体" pitchFamily="2" charset="-122"/>
                <a:ea typeface="宋体" pitchFamily="2" charset="-122"/>
              </a:rPr>
              <a:t>的</a:t>
            </a:r>
            <a:r>
              <a:rPr lang="zh-CN" altLang="en-US" dirty="0" smtClean="0">
                <a:solidFill>
                  <a:schemeClr val="bg1"/>
                </a:solidFill>
                <a:latin typeface="宋体" pitchFamily="2" charset="-122"/>
                <a:ea typeface="宋体" pitchFamily="2" charset="-122"/>
              </a:rPr>
              <a:t>；</a:t>
            </a: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3</a:t>
            </a:r>
            <a:r>
              <a:rPr lang="zh-CN" altLang="zh-CN" dirty="0">
                <a:solidFill>
                  <a:schemeClr val="bg1"/>
                </a:solidFill>
                <a:latin typeface="宋体" pitchFamily="2" charset="-122"/>
                <a:ea typeface="宋体" pitchFamily="2" charset="-122"/>
              </a:rPr>
              <a:t>、国债期货定价模式是以保值贴补率和贴息决定的，财政部每月公布的保值贴补率是国债期货市场上最重要的价格变动</a:t>
            </a:r>
            <a:r>
              <a:rPr lang="zh-CN" altLang="zh-CN" dirty="0" smtClean="0">
                <a:solidFill>
                  <a:schemeClr val="bg1"/>
                </a:solidFill>
                <a:latin typeface="宋体" pitchFamily="2" charset="-122"/>
                <a:ea typeface="宋体" pitchFamily="2" charset="-122"/>
              </a:rPr>
              <a:t>指标</a:t>
            </a:r>
            <a:r>
              <a:rPr lang="zh-CN" altLang="en-US" dirty="0" smtClean="0">
                <a:solidFill>
                  <a:schemeClr val="bg1"/>
                </a:solidFill>
                <a:latin typeface="宋体" pitchFamily="2" charset="-122"/>
                <a:ea typeface="宋体" pitchFamily="2" charset="-122"/>
              </a:rPr>
              <a:t>；</a:t>
            </a:r>
            <a:endParaRPr lang="zh-CN" altLang="zh-CN" dirty="0">
              <a:solidFill>
                <a:schemeClr val="bg1"/>
              </a:solidFill>
              <a:latin typeface="宋体" pitchFamily="2" charset="-122"/>
              <a:ea typeface="宋体" pitchFamily="2" charset="-122"/>
            </a:endParaRPr>
          </a:p>
          <a:p>
            <a:pPr algn="l"/>
            <a:endParaRPr lang="zh-CN" altLang="en-US" dirty="0">
              <a:solidFill>
                <a:schemeClr val="bg1"/>
              </a:solidFill>
            </a:endParaRPr>
          </a:p>
        </p:txBody>
      </p:sp>
    </p:spTree>
    <p:extLst>
      <p:ext uri="{BB962C8B-B14F-4D97-AF65-F5344CB8AC3E}">
        <p14:creationId xmlns:p14="http://schemas.microsoft.com/office/powerpoint/2010/main" val="1058897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lvl="0" algn="l">
              <a:lnSpc>
                <a:spcPct val="150000"/>
              </a:lnSpc>
              <a:spcBef>
                <a:spcPts val="0"/>
              </a:spcBef>
            </a:pPr>
            <a:r>
              <a:rPr lang="en-US" altLang="zh-CN" dirty="0" smtClean="0">
                <a:solidFill>
                  <a:schemeClr val="bg1"/>
                </a:solidFill>
                <a:latin typeface="宋体" pitchFamily="2" charset="-122"/>
                <a:ea typeface="宋体" pitchFamily="2" charset="-122"/>
              </a:rPr>
              <a:t>4</a:t>
            </a:r>
            <a:r>
              <a:rPr lang="zh-CN" altLang="zh-CN" dirty="0">
                <a:solidFill>
                  <a:schemeClr val="bg1"/>
                </a:solidFill>
                <a:latin typeface="宋体" pitchFamily="2" charset="-122"/>
                <a:ea typeface="宋体" pitchFamily="2" charset="-122"/>
              </a:rPr>
              <a:t>、与中金所目前采用的实物交割方式不同，此前的国债期货有三种交割方式，即单一券种交割、混合券种交割、部分券种和部分现金交割，其中单一券种交割是指一二级市场提供的现券数量不能充分满足期货合约最终交收的需要，容易引发逼空行情（单边市行情），混合券种交割则是指任意年份和期限的债券均可用于交割，而实物券和现金相结合的方式则说明当实物券不足时候，可以用现金进行交割，从以上可以看出，交割方式也存在</a:t>
            </a:r>
            <a:r>
              <a:rPr lang="zh-CN" altLang="zh-CN" dirty="0" smtClean="0">
                <a:solidFill>
                  <a:schemeClr val="bg1"/>
                </a:solidFill>
                <a:latin typeface="宋体" pitchFamily="2" charset="-122"/>
                <a:ea typeface="宋体" pitchFamily="2" charset="-122"/>
              </a:rPr>
              <a:t>紊乱</a:t>
            </a:r>
            <a:r>
              <a:rPr lang="zh-CN" altLang="en-US" dirty="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5</a:t>
            </a:r>
            <a:r>
              <a:rPr lang="zh-CN" altLang="zh-CN" dirty="0">
                <a:solidFill>
                  <a:schemeClr val="bg1"/>
                </a:solidFill>
                <a:latin typeface="宋体" pitchFamily="2" charset="-122"/>
                <a:ea typeface="宋体" pitchFamily="2" charset="-122"/>
              </a:rPr>
              <a:t>、没有涨跌停板</a:t>
            </a:r>
            <a:r>
              <a:rPr lang="zh-CN" altLang="zh-CN" dirty="0" smtClean="0">
                <a:solidFill>
                  <a:schemeClr val="bg1"/>
                </a:solidFill>
                <a:latin typeface="宋体" pitchFamily="2" charset="-122"/>
                <a:ea typeface="宋体" pitchFamily="2" charset="-122"/>
              </a:rPr>
              <a:t>制度</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6</a:t>
            </a:r>
            <a:r>
              <a:rPr lang="zh-CN" altLang="zh-CN" dirty="0">
                <a:solidFill>
                  <a:schemeClr val="bg1"/>
                </a:solidFill>
                <a:latin typeface="宋体" pitchFamily="2" charset="-122"/>
                <a:ea typeface="宋体" pitchFamily="2" charset="-122"/>
              </a:rPr>
              <a:t>、缺乏客户持仓限额</a:t>
            </a:r>
            <a:r>
              <a:rPr lang="zh-CN" altLang="zh-CN" dirty="0" smtClean="0">
                <a:solidFill>
                  <a:schemeClr val="bg1"/>
                </a:solidFill>
                <a:latin typeface="宋体" pitchFamily="2" charset="-122"/>
                <a:ea typeface="宋体" pitchFamily="2" charset="-122"/>
              </a:rPr>
              <a:t>制度</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7</a:t>
            </a:r>
            <a:r>
              <a:rPr lang="zh-CN" altLang="zh-CN" dirty="0">
                <a:solidFill>
                  <a:schemeClr val="bg1"/>
                </a:solidFill>
                <a:latin typeface="宋体" pitchFamily="2" charset="-122"/>
                <a:ea typeface="宋体" pitchFamily="2" charset="-122"/>
              </a:rPr>
              <a:t>、会员之间可以相互借用</a:t>
            </a:r>
            <a:r>
              <a:rPr lang="zh-CN" altLang="zh-CN" dirty="0" smtClean="0">
                <a:solidFill>
                  <a:schemeClr val="bg1"/>
                </a:solidFill>
                <a:latin typeface="宋体" pitchFamily="2" charset="-122"/>
                <a:ea typeface="宋体" pitchFamily="2" charset="-122"/>
              </a:rPr>
              <a:t>仓位</a:t>
            </a:r>
            <a:r>
              <a:rPr lang="zh-CN" altLang="en-US" dirty="0" smtClean="0">
                <a:solidFill>
                  <a:schemeClr val="bg1"/>
                </a:solidFill>
                <a:latin typeface="宋体" pitchFamily="2" charset="-122"/>
                <a:ea typeface="宋体" pitchFamily="2" charset="-122"/>
              </a:rPr>
              <a:t>；</a:t>
            </a:r>
            <a:endParaRPr lang="zh-CN" altLang="zh-CN" dirty="0">
              <a:solidFill>
                <a:schemeClr val="bg1"/>
              </a:solidFill>
              <a:latin typeface="宋体" pitchFamily="2" charset="-122"/>
              <a:ea typeface="宋体" pitchFamily="2" charset="-122"/>
            </a:endParaRPr>
          </a:p>
          <a:p>
            <a:pPr algn="l"/>
            <a:endParaRPr lang="zh-CN" altLang="en-US" dirty="0">
              <a:solidFill>
                <a:schemeClr val="bg1"/>
              </a:solidFill>
            </a:endParaRPr>
          </a:p>
        </p:txBody>
      </p:sp>
    </p:spTree>
    <p:extLst>
      <p:ext uri="{BB962C8B-B14F-4D97-AF65-F5344CB8AC3E}">
        <p14:creationId xmlns:p14="http://schemas.microsoft.com/office/powerpoint/2010/main" val="278742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lvl="0" algn="l">
              <a:lnSpc>
                <a:spcPct val="150000"/>
              </a:lnSpc>
              <a:spcBef>
                <a:spcPts val="0"/>
              </a:spcBef>
            </a:pPr>
            <a:r>
              <a:rPr lang="en-US" altLang="zh-CN" dirty="0" smtClean="0">
                <a:solidFill>
                  <a:schemeClr val="bg1"/>
                </a:solidFill>
                <a:latin typeface="宋体" pitchFamily="2" charset="-122"/>
                <a:ea typeface="宋体" pitchFamily="2" charset="-122"/>
              </a:rPr>
              <a:t>8</a:t>
            </a:r>
            <a:r>
              <a:rPr lang="zh-CN" altLang="zh-CN" dirty="0">
                <a:solidFill>
                  <a:schemeClr val="bg1"/>
                </a:solidFill>
                <a:latin typeface="宋体" pitchFamily="2" charset="-122"/>
                <a:ea typeface="宋体" pitchFamily="2" charset="-122"/>
              </a:rPr>
              <a:t>、没有建立期货交易风险</a:t>
            </a:r>
            <a:r>
              <a:rPr lang="zh-CN" altLang="zh-CN" dirty="0" smtClean="0">
                <a:solidFill>
                  <a:schemeClr val="bg1"/>
                </a:solidFill>
                <a:latin typeface="宋体" pitchFamily="2" charset="-122"/>
                <a:ea typeface="宋体" pitchFamily="2" charset="-122"/>
              </a:rPr>
              <a:t>基金</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zh-CN" altLang="zh-CN" dirty="0">
              <a:solidFill>
                <a:schemeClr val="bg1"/>
              </a:solidFill>
              <a:latin typeface="宋体" pitchFamily="2" charset="-122"/>
              <a:ea typeface="宋体" pitchFamily="2" charset="-122"/>
            </a:endParaRPr>
          </a:p>
          <a:p>
            <a:pPr lvl="0" algn="l">
              <a:lnSpc>
                <a:spcPct val="150000"/>
              </a:lnSpc>
              <a:spcBef>
                <a:spcPts val="0"/>
              </a:spcBef>
            </a:pPr>
            <a:r>
              <a:rPr lang="en-US" altLang="zh-CN" dirty="0">
                <a:solidFill>
                  <a:schemeClr val="bg1"/>
                </a:solidFill>
                <a:latin typeface="宋体" pitchFamily="2" charset="-122"/>
                <a:ea typeface="宋体" pitchFamily="2" charset="-122"/>
              </a:rPr>
              <a:t>9</a:t>
            </a:r>
            <a:r>
              <a:rPr lang="zh-CN" altLang="zh-CN" dirty="0">
                <a:solidFill>
                  <a:schemeClr val="bg1"/>
                </a:solidFill>
                <a:latin typeface="宋体" pitchFamily="2" charset="-122"/>
                <a:ea typeface="宋体" pitchFamily="2" charset="-122"/>
              </a:rPr>
              <a:t>、对品种最高持仓限额管理不</a:t>
            </a:r>
            <a:r>
              <a:rPr lang="zh-CN" altLang="zh-CN" dirty="0" smtClean="0">
                <a:solidFill>
                  <a:schemeClr val="bg1"/>
                </a:solidFill>
                <a:latin typeface="宋体" pitchFamily="2" charset="-122"/>
                <a:ea typeface="宋体" pitchFamily="2" charset="-122"/>
              </a:rPr>
              <a:t>严格</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lvl="0" algn="l">
              <a:lnSpc>
                <a:spcPct val="150000"/>
              </a:lnSpc>
              <a:spcBef>
                <a:spcPts val="0"/>
              </a:spcBef>
            </a:pPr>
            <a:endParaRPr lang="zh-CN" altLang="zh-CN" dirty="0">
              <a:solidFill>
                <a:schemeClr val="bg1"/>
              </a:solidFill>
              <a:latin typeface="宋体" pitchFamily="2" charset="-122"/>
              <a:ea typeface="宋体" pitchFamily="2" charset="-122"/>
            </a:endParaRPr>
          </a:p>
          <a:p>
            <a:pPr algn="l">
              <a:lnSpc>
                <a:spcPct val="150000"/>
              </a:lnSpc>
              <a:spcBef>
                <a:spcPts val="0"/>
              </a:spcBef>
            </a:pPr>
            <a:r>
              <a:rPr lang="en-US" altLang="zh-CN" dirty="0">
                <a:solidFill>
                  <a:schemeClr val="bg1"/>
                </a:solidFill>
                <a:latin typeface="宋体" pitchFamily="2" charset="-122"/>
                <a:ea typeface="宋体" pitchFamily="2" charset="-122"/>
              </a:rPr>
              <a:t>10</a:t>
            </a:r>
            <a:r>
              <a:rPr lang="zh-CN" altLang="zh-CN" dirty="0">
                <a:solidFill>
                  <a:schemeClr val="bg1"/>
                </a:solidFill>
                <a:latin typeface="宋体" pitchFamily="2" charset="-122"/>
                <a:ea typeface="宋体" pitchFamily="2" charset="-122"/>
              </a:rPr>
              <a:t>、合约的</a:t>
            </a:r>
            <a:r>
              <a:rPr lang="zh-CN" altLang="zh-CN" dirty="0" smtClean="0">
                <a:solidFill>
                  <a:schemeClr val="bg1"/>
                </a:solidFill>
                <a:latin typeface="宋体" pitchFamily="2" charset="-122"/>
                <a:ea typeface="宋体" pitchFamily="2" charset="-122"/>
              </a:rPr>
              <a:t>种类繁多</a:t>
            </a:r>
            <a:r>
              <a:rPr lang="zh-CN" altLang="en-US" dirty="0" smtClean="0">
                <a:solidFill>
                  <a:schemeClr val="bg1"/>
                </a:solidFill>
                <a:latin typeface="宋体" pitchFamily="2" charset="-122"/>
                <a:ea typeface="宋体" pitchFamily="2" charset="-122"/>
              </a:rPr>
              <a:t>；</a:t>
            </a:r>
            <a:endParaRPr lang="en-US" altLang="zh-CN" dirty="0" smtClean="0">
              <a:solidFill>
                <a:schemeClr val="bg1"/>
              </a:solidFill>
              <a:latin typeface="宋体" pitchFamily="2" charset="-122"/>
              <a:ea typeface="宋体" pitchFamily="2" charset="-122"/>
            </a:endParaRPr>
          </a:p>
          <a:p>
            <a:pPr algn="l">
              <a:lnSpc>
                <a:spcPct val="150000"/>
              </a:lnSpc>
              <a:spcBef>
                <a:spcPts val="0"/>
              </a:spcBef>
            </a:pPr>
            <a:endParaRPr lang="zh-CN" altLang="zh-CN" dirty="0">
              <a:solidFill>
                <a:schemeClr val="bg1"/>
              </a:solidFill>
              <a:latin typeface="宋体" pitchFamily="2" charset="-122"/>
              <a:ea typeface="宋体" pitchFamily="2" charset="-122"/>
            </a:endParaRPr>
          </a:p>
          <a:p>
            <a:pPr algn="l">
              <a:lnSpc>
                <a:spcPct val="150000"/>
              </a:lnSpc>
              <a:spcBef>
                <a:spcPts val="0"/>
              </a:spcBef>
            </a:pPr>
            <a:r>
              <a:rPr lang="en-US" altLang="zh-CN" dirty="0" smtClean="0">
                <a:solidFill>
                  <a:schemeClr val="bg1"/>
                </a:solidFill>
                <a:latin typeface="宋体" pitchFamily="2" charset="-122"/>
                <a:ea typeface="宋体" pitchFamily="2" charset="-122"/>
              </a:rPr>
              <a:t>11</a:t>
            </a:r>
            <a:r>
              <a:rPr lang="zh-CN" altLang="zh-CN" dirty="0">
                <a:solidFill>
                  <a:schemeClr val="bg1"/>
                </a:solidFill>
                <a:latin typeface="宋体" pitchFamily="2" charset="-122"/>
                <a:ea typeface="宋体" pitchFamily="2" charset="-122"/>
              </a:rPr>
              <a:t>、逼仓行为的发生</a:t>
            </a:r>
          </a:p>
          <a:p>
            <a:pPr algn="l">
              <a:lnSpc>
                <a:spcPct val="150000"/>
              </a:lnSpc>
              <a:spcBef>
                <a:spcPts val="0"/>
              </a:spcBef>
            </a:pPr>
            <a:r>
              <a:rPr lang="en-US" altLang="zh-CN" dirty="0">
                <a:solidFill>
                  <a:schemeClr val="bg1"/>
                </a:solidFill>
                <a:latin typeface="宋体" pitchFamily="2" charset="-122"/>
                <a:ea typeface="宋体" pitchFamily="2" charset="-122"/>
              </a:rPr>
              <a:t>   </a:t>
            </a:r>
            <a:r>
              <a:rPr lang="en-US" altLang="zh-CN" dirty="0" smtClean="0">
                <a:solidFill>
                  <a:schemeClr val="bg1"/>
                </a:solidFill>
                <a:latin typeface="宋体" pitchFamily="2" charset="-122"/>
                <a:ea typeface="宋体" pitchFamily="2" charset="-122"/>
              </a:rPr>
              <a:t> </a:t>
            </a:r>
            <a:r>
              <a:rPr lang="zh-CN" altLang="zh-CN" dirty="0" smtClean="0">
                <a:solidFill>
                  <a:schemeClr val="bg1"/>
                </a:solidFill>
                <a:latin typeface="宋体" pitchFamily="2" charset="-122"/>
                <a:ea typeface="宋体" pitchFamily="2" charset="-122"/>
              </a:rPr>
              <a:t>上世纪</a:t>
            </a:r>
            <a:r>
              <a:rPr lang="en-US" altLang="zh-CN" dirty="0">
                <a:solidFill>
                  <a:schemeClr val="bg1"/>
                </a:solidFill>
                <a:latin typeface="宋体" pitchFamily="2" charset="-122"/>
                <a:ea typeface="宋体" pitchFamily="2" charset="-122"/>
              </a:rPr>
              <a:t>90</a:t>
            </a:r>
            <a:r>
              <a:rPr lang="zh-CN" altLang="zh-CN" dirty="0">
                <a:solidFill>
                  <a:schemeClr val="bg1"/>
                </a:solidFill>
                <a:latin typeface="宋体" pitchFamily="2" charset="-122"/>
                <a:ea typeface="宋体" pitchFamily="2" charset="-122"/>
              </a:rPr>
              <a:t>年代国债期货上市的种类繁多，一个国债期货对应一只可交割债券以及一家具有资金现券优势的机构，容易发生逼仓行情，而现在国债期货可交割债券的标的是最后交割日剩余期限</a:t>
            </a:r>
            <a:r>
              <a:rPr lang="en-US" altLang="zh-CN" dirty="0">
                <a:solidFill>
                  <a:schemeClr val="bg1"/>
                </a:solidFill>
                <a:latin typeface="宋体" pitchFamily="2" charset="-122"/>
                <a:ea typeface="宋体" pitchFamily="2" charset="-122"/>
              </a:rPr>
              <a:t>4-7</a:t>
            </a:r>
            <a:r>
              <a:rPr lang="zh-CN" altLang="zh-CN" dirty="0">
                <a:solidFill>
                  <a:schemeClr val="bg1"/>
                </a:solidFill>
                <a:latin typeface="宋体" pitchFamily="2" charset="-122"/>
                <a:ea typeface="宋体" pitchFamily="2" charset="-122"/>
              </a:rPr>
              <a:t>（不含</a:t>
            </a:r>
            <a:r>
              <a:rPr lang="en-US" altLang="zh-CN" dirty="0">
                <a:solidFill>
                  <a:schemeClr val="bg1"/>
                </a:solidFill>
                <a:latin typeface="宋体" pitchFamily="2" charset="-122"/>
                <a:ea typeface="宋体" pitchFamily="2" charset="-122"/>
              </a:rPr>
              <a:t>7</a:t>
            </a:r>
            <a:r>
              <a:rPr lang="zh-CN" altLang="zh-CN" dirty="0">
                <a:solidFill>
                  <a:schemeClr val="bg1"/>
                </a:solidFill>
                <a:latin typeface="宋体" pitchFamily="2" charset="-122"/>
                <a:ea typeface="宋体" pitchFamily="2" charset="-122"/>
              </a:rPr>
              <a:t>年）的固定利息国债，可用于交割的国债期货的量为</a:t>
            </a:r>
            <a:r>
              <a:rPr lang="en-US" altLang="zh-CN" dirty="0">
                <a:solidFill>
                  <a:schemeClr val="bg1"/>
                </a:solidFill>
                <a:latin typeface="宋体" pitchFamily="2" charset="-122"/>
                <a:ea typeface="宋体" pitchFamily="2" charset="-122"/>
              </a:rPr>
              <a:t>1800</a:t>
            </a:r>
            <a:r>
              <a:rPr lang="zh-CN" altLang="zh-CN" dirty="0">
                <a:solidFill>
                  <a:schemeClr val="bg1"/>
                </a:solidFill>
                <a:latin typeface="宋体" pitchFamily="2" charset="-122"/>
                <a:ea typeface="宋体" pitchFamily="2" charset="-122"/>
              </a:rPr>
              <a:t>亿元左右，市场没有几家机构可以控制盘面，另外投资者可以根据转换因子进行换算，还能选择最便宜交割债券进行交割。</a:t>
            </a:r>
          </a:p>
          <a:p>
            <a:pPr algn="l"/>
            <a:endParaRPr lang="zh-CN" altLang="en-US" dirty="0">
              <a:solidFill>
                <a:schemeClr val="bg1"/>
              </a:solidFill>
            </a:endParaRPr>
          </a:p>
        </p:txBody>
      </p:sp>
    </p:spTree>
    <p:extLst>
      <p:ext uri="{BB962C8B-B14F-4D97-AF65-F5344CB8AC3E}">
        <p14:creationId xmlns:p14="http://schemas.microsoft.com/office/powerpoint/2010/main" val="278742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9600" dirty="0" smtClean="0">
              <a:solidFill>
                <a:schemeClr val="bg1"/>
              </a:solidFill>
            </a:endParaRPr>
          </a:p>
          <a:p>
            <a:pPr algn="l"/>
            <a:r>
              <a:rPr lang="en-US" altLang="zh-CN" sz="9600" dirty="0">
                <a:solidFill>
                  <a:schemeClr val="bg1"/>
                </a:solidFill>
              </a:rPr>
              <a:t> </a:t>
            </a:r>
            <a:r>
              <a:rPr lang="en-US" altLang="zh-CN" sz="9600" dirty="0" smtClean="0">
                <a:solidFill>
                  <a:schemeClr val="bg1"/>
                </a:solidFill>
              </a:rPr>
              <a:t>     </a:t>
            </a:r>
            <a:r>
              <a:rPr lang="zh-CN" altLang="en-US" sz="9600" i="1" dirty="0" smtClean="0">
                <a:solidFill>
                  <a:schemeClr val="bg1"/>
                </a:solidFill>
              </a:rPr>
              <a:t>谢谢！</a:t>
            </a:r>
            <a:endParaRPr lang="zh-CN" altLang="en-US" sz="9600" i="1" dirty="0">
              <a:solidFill>
                <a:schemeClr val="bg1"/>
              </a:solidFill>
            </a:endParaRPr>
          </a:p>
        </p:txBody>
      </p:sp>
    </p:spTree>
    <p:extLst>
      <p:ext uri="{BB962C8B-B14F-4D97-AF65-F5344CB8AC3E}">
        <p14:creationId xmlns:p14="http://schemas.microsoft.com/office/powerpoint/2010/main" val="27874263"/>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046TGp_road_diagram">
  <a:themeElements>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fontScheme name="2_c046TGp_road_diagram">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lnDef>
  </a:objectDefaults>
  <a:extraClrSchemeLst>
    <a:extraClrScheme>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clrMap bg1="dk2" tx1="lt1" bg2="dk1" tx2="lt2" accent1="accent1" accent2="accent2" accent3="accent3" accent4="accent4" accent5="accent5" accent6="accent6" hlink="hlink" folHlink="folHlink"/>
    </a:extraClrScheme>
    <a:extraClrScheme>
      <a:clrScheme name="c046TGp_road_diagram 2">
        <a:dk1>
          <a:srgbClr val="2032B8"/>
        </a:dk1>
        <a:lt1>
          <a:srgbClr val="99CCFF"/>
        </a:lt1>
        <a:dk2>
          <a:srgbClr val="1940BB"/>
        </a:dk2>
        <a:lt2>
          <a:srgbClr val="FFFFFF"/>
        </a:lt2>
        <a:accent1>
          <a:srgbClr val="86C05A"/>
        </a:accent1>
        <a:accent2>
          <a:srgbClr val="9999FF"/>
        </a:accent2>
        <a:accent3>
          <a:srgbClr val="ABAFDA"/>
        </a:accent3>
        <a:accent4>
          <a:srgbClr val="82AEDA"/>
        </a:accent4>
        <a:accent5>
          <a:srgbClr val="C3DCB5"/>
        </a:accent5>
        <a:accent6>
          <a:srgbClr val="8A8AE7"/>
        </a:accent6>
        <a:hlink>
          <a:srgbClr val="0099CC"/>
        </a:hlink>
        <a:folHlink>
          <a:srgbClr val="336699"/>
        </a:folHlink>
      </a:clrScheme>
      <a:clrMap bg1="dk2" tx1="lt1" bg2="dk1" tx2="lt2" accent1="accent1" accent2="accent2" accent3="accent3" accent4="accent4" accent5="accent5" accent6="accent6" hlink="hlink" folHlink="folHlink"/>
    </a:extraClrScheme>
    <a:extraClrScheme>
      <a:clrScheme name="c046TGp_road_diagram 3">
        <a:dk1>
          <a:srgbClr val="31A6E1"/>
        </a:dk1>
        <a:lt1>
          <a:srgbClr val="99CCFF"/>
        </a:lt1>
        <a:dk2>
          <a:srgbClr val="095C7D"/>
        </a:dk2>
        <a:lt2>
          <a:srgbClr val="FFFFFF"/>
        </a:lt2>
        <a:accent1>
          <a:srgbClr val="3961E1"/>
        </a:accent1>
        <a:accent2>
          <a:srgbClr val="9999FF"/>
        </a:accent2>
        <a:accent3>
          <a:srgbClr val="AAB5BF"/>
        </a:accent3>
        <a:accent4>
          <a:srgbClr val="82AEDA"/>
        </a:accent4>
        <a:accent5>
          <a:srgbClr val="AEB7EE"/>
        </a:accent5>
        <a:accent6>
          <a:srgbClr val="8A8AE7"/>
        </a:accent6>
        <a:hlink>
          <a:srgbClr val="009999"/>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1936</TotalTime>
  <Words>2577</Words>
  <Application>Microsoft Office PowerPoint</Application>
  <PresentationFormat>全屏显示(4:3)</PresentationFormat>
  <Paragraphs>209</Paragraphs>
  <Slides>29</Slides>
  <Notes>0</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2_c046TGp_road_diagram</vt:lpstr>
      <vt:lpstr>国债期货专题一 国债期货合约及规则设计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Sung Ha, Park</dc:creator>
  <cp:lastModifiedBy>Sky123.Org</cp:lastModifiedBy>
  <cp:revision>93</cp:revision>
  <dcterms:created xsi:type="dcterms:W3CDTF">2004-10-01T02:04:19Z</dcterms:created>
  <dcterms:modified xsi:type="dcterms:W3CDTF">2012-07-09T01:57:34Z</dcterms:modified>
</cp:coreProperties>
</file>